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Lst>
  <p:sldIdLst>
    <p:sldId id="256" r:id="rId9"/>
    <p:sldId id="257" r:id="rId10"/>
    <p:sldId id="258" r:id="rId11"/>
    <p:sldId id="259"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0080625" cy="7559675"/>
  <p:notesSz cx="7559675" cy="106918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0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504000" y="176868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9"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30" name="PlaceHolder 5"/>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pic>
        <p:nvPicPr>
          <p:cNvPr id="34" name="Picture 33"/>
          <p:cNvPicPr/>
          <p:nvPr/>
        </p:nvPicPr>
        <p:blipFill>
          <a:blip r:embed="rId2"/>
          <a:stretch/>
        </p:blipFill>
        <p:spPr>
          <a:xfrm>
            <a:off x="2292480" y="1768680"/>
            <a:ext cx="5494680" cy="4384080"/>
          </a:xfrm>
          <a:prstGeom prst="rect">
            <a:avLst/>
          </a:prstGeom>
          <a:ln>
            <a:noFill/>
          </a:ln>
        </p:spPr>
      </p:pic>
      <p:pic>
        <p:nvPicPr>
          <p:cNvPr id="35" name="Picture 34"/>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39"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41"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43"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44" name="PlaceHolder 3"/>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48"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49" name="PlaceHolder 3"/>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50" name="PlaceHolder 4"/>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3"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52"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53"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54"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56"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57"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58" name="PlaceHolder 4"/>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60" name="PlaceHolder 2"/>
          <p:cNvSpPr>
            <a:spLocks noGrp="1"/>
          </p:cNvSpPr>
          <p:nvPr>
            <p:ph type="body"/>
          </p:nvPr>
        </p:nvSpPr>
        <p:spPr>
          <a:xfrm>
            <a:off x="504000" y="176868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61" name="PlaceHolder 3"/>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63"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64"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65"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66" name="PlaceHolder 5"/>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68"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69" name="PlaceHolder 3"/>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pic>
        <p:nvPicPr>
          <p:cNvPr id="70" name="Picture 69"/>
          <p:cNvPicPr/>
          <p:nvPr/>
        </p:nvPicPr>
        <p:blipFill>
          <a:blip r:embed="rId2"/>
          <a:stretch/>
        </p:blipFill>
        <p:spPr>
          <a:xfrm>
            <a:off x="2292480" y="1768680"/>
            <a:ext cx="5494680" cy="4384080"/>
          </a:xfrm>
          <a:prstGeom prst="rect">
            <a:avLst/>
          </a:prstGeom>
          <a:ln>
            <a:noFill/>
          </a:ln>
        </p:spPr>
      </p:pic>
      <p:pic>
        <p:nvPicPr>
          <p:cNvPr id="71" name="Picture 70"/>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75"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77"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79"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80" name="PlaceHolder 3"/>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84"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85" name="PlaceHolder 3"/>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86" name="PlaceHolder 4"/>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88"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89"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90"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92"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93"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94" name="PlaceHolder 4"/>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96" name="PlaceHolder 2"/>
          <p:cNvSpPr>
            <a:spLocks noGrp="1"/>
          </p:cNvSpPr>
          <p:nvPr>
            <p:ph type="body"/>
          </p:nvPr>
        </p:nvSpPr>
        <p:spPr>
          <a:xfrm>
            <a:off x="504000" y="176868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97" name="PlaceHolder 3"/>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99"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00"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01"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02" name="PlaceHolder 5"/>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04"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05" name="PlaceHolder 3"/>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pic>
        <p:nvPicPr>
          <p:cNvPr id="106" name="Picture 105"/>
          <p:cNvPicPr/>
          <p:nvPr/>
        </p:nvPicPr>
        <p:blipFill>
          <a:blip r:embed="rId2"/>
          <a:stretch/>
        </p:blipFill>
        <p:spPr>
          <a:xfrm>
            <a:off x="2292480" y="1768680"/>
            <a:ext cx="5494680" cy="4384080"/>
          </a:xfrm>
          <a:prstGeom prst="rect">
            <a:avLst/>
          </a:prstGeom>
          <a:ln>
            <a:noFill/>
          </a:ln>
        </p:spPr>
      </p:pic>
      <p:pic>
        <p:nvPicPr>
          <p:cNvPr id="107" name="Picture 106"/>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0"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11"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13"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8" name="PlaceHolder 3"/>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15"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16" name="PlaceHolder 3"/>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7"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8"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20"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21" name="PlaceHolder 3"/>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22" name="PlaceHolder 4"/>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24"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25"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26"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28"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29"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30" name="PlaceHolder 4"/>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32" name="PlaceHolder 2"/>
          <p:cNvSpPr>
            <a:spLocks noGrp="1"/>
          </p:cNvSpPr>
          <p:nvPr>
            <p:ph type="body"/>
          </p:nvPr>
        </p:nvSpPr>
        <p:spPr>
          <a:xfrm>
            <a:off x="504000" y="176868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33" name="PlaceHolder 3"/>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35"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36"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37"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38" name="PlaceHolder 5"/>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40"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41" name="PlaceHolder 3"/>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pic>
        <p:nvPicPr>
          <p:cNvPr id="142" name="Picture 141"/>
          <p:cNvPicPr/>
          <p:nvPr/>
        </p:nvPicPr>
        <p:blipFill>
          <a:blip r:embed="rId2"/>
          <a:stretch/>
        </p:blipFill>
        <p:spPr>
          <a:xfrm>
            <a:off x="2292480" y="1768680"/>
            <a:ext cx="5494680" cy="4384080"/>
          </a:xfrm>
          <a:prstGeom prst="rect">
            <a:avLst/>
          </a:prstGeom>
          <a:ln>
            <a:noFill/>
          </a:ln>
        </p:spPr>
      </p:pic>
      <p:pic>
        <p:nvPicPr>
          <p:cNvPr id="143" name="Picture 142"/>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6"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47"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49"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51"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52" name="PlaceHolder 3"/>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3"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4"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56"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57" name="PlaceHolder 3"/>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58" name="PlaceHolder 4"/>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60"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61"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62"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64"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65"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66" name="PlaceHolder 4"/>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68" name="PlaceHolder 2"/>
          <p:cNvSpPr>
            <a:spLocks noGrp="1"/>
          </p:cNvSpPr>
          <p:nvPr>
            <p:ph type="body"/>
          </p:nvPr>
        </p:nvSpPr>
        <p:spPr>
          <a:xfrm>
            <a:off x="504000" y="176868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69" name="PlaceHolder 3"/>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71"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72"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73"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74" name="PlaceHolder 5"/>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76"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77" name="PlaceHolder 3"/>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pic>
        <p:nvPicPr>
          <p:cNvPr id="178" name="Picture 177"/>
          <p:cNvPicPr/>
          <p:nvPr/>
        </p:nvPicPr>
        <p:blipFill>
          <a:blip r:embed="rId2"/>
          <a:stretch/>
        </p:blipFill>
        <p:spPr>
          <a:xfrm>
            <a:off x="2292480" y="1768680"/>
            <a:ext cx="5494680" cy="4384080"/>
          </a:xfrm>
          <a:prstGeom prst="rect">
            <a:avLst/>
          </a:prstGeom>
          <a:ln>
            <a:noFill/>
          </a:ln>
        </p:spPr>
      </p:pic>
      <p:pic>
        <p:nvPicPr>
          <p:cNvPr id="179" name="Picture 178"/>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2"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83"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85"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87"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88" name="PlaceHolder 3"/>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9"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0"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92"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93" name="PlaceHolder 3"/>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94" name="PlaceHolder 4"/>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96"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97"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98"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00"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01"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02" name="PlaceHolder 4"/>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2"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3" name="PlaceHolder 3"/>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4" name="PlaceHolder 4"/>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04" name="PlaceHolder 2"/>
          <p:cNvSpPr>
            <a:spLocks noGrp="1"/>
          </p:cNvSpPr>
          <p:nvPr>
            <p:ph type="body"/>
          </p:nvPr>
        </p:nvSpPr>
        <p:spPr>
          <a:xfrm>
            <a:off x="504000" y="176868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05" name="PlaceHolder 3"/>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07"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08"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09"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10" name="PlaceHolder 5"/>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12"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13" name="PlaceHolder 3"/>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pic>
        <p:nvPicPr>
          <p:cNvPr id="214" name="Picture 213"/>
          <p:cNvPicPr/>
          <p:nvPr/>
        </p:nvPicPr>
        <p:blipFill>
          <a:blip r:embed="rId2"/>
          <a:stretch/>
        </p:blipFill>
        <p:spPr>
          <a:xfrm>
            <a:off x="2292480" y="1768680"/>
            <a:ext cx="5494680" cy="4384080"/>
          </a:xfrm>
          <a:prstGeom prst="rect">
            <a:avLst/>
          </a:prstGeom>
          <a:ln>
            <a:noFill/>
          </a:ln>
        </p:spPr>
      </p:pic>
      <p:pic>
        <p:nvPicPr>
          <p:cNvPr id="215" name="Picture 214"/>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8"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19"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21"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23"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24" name="PlaceHolder 3"/>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5"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6"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28"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29" name="PlaceHolder 3"/>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30" name="PlaceHolder 4"/>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32"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33"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34"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36"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37"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38" name="PlaceHolder 4"/>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40" name="PlaceHolder 2"/>
          <p:cNvSpPr>
            <a:spLocks noGrp="1"/>
          </p:cNvSpPr>
          <p:nvPr>
            <p:ph type="body"/>
          </p:nvPr>
        </p:nvSpPr>
        <p:spPr>
          <a:xfrm>
            <a:off x="504000" y="176868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41" name="PlaceHolder 3"/>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43"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44"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45"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46" name="PlaceHolder 5"/>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48"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49" name="PlaceHolder 3"/>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pic>
        <p:nvPicPr>
          <p:cNvPr id="250" name="Picture 249"/>
          <p:cNvPicPr/>
          <p:nvPr/>
        </p:nvPicPr>
        <p:blipFill>
          <a:blip r:embed="rId2"/>
          <a:stretch/>
        </p:blipFill>
        <p:spPr>
          <a:xfrm>
            <a:off x="2292480" y="1768680"/>
            <a:ext cx="5494680" cy="4384080"/>
          </a:xfrm>
          <a:prstGeom prst="rect">
            <a:avLst/>
          </a:prstGeom>
          <a:ln>
            <a:noFill/>
          </a:ln>
        </p:spPr>
      </p:pic>
      <p:pic>
        <p:nvPicPr>
          <p:cNvPr id="251" name="Picture 250"/>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54"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55"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57"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59"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60" name="PlaceHolder 3"/>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61"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62"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64"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65" name="PlaceHolder 3"/>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66" name="PlaceHolder 4"/>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68"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69"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70"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72"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73"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74" name="PlaceHolder 4"/>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76" name="PlaceHolder 2"/>
          <p:cNvSpPr>
            <a:spLocks noGrp="1"/>
          </p:cNvSpPr>
          <p:nvPr>
            <p:ph type="body"/>
          </p:nvPr>
        </p:nvSpPr>
        <p:spPr>
          <a:xfrm>
            <a:off x="504000" y="176868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77" name="PlaceHolder 3"/>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79"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80"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81"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82" name="PlaceHolder 5"/>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84"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85" name="PlaceHolder 3"/>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pic>
        <p:nvPicPr>
          <p:cNvPr id="286" name="Picture 285"/>
          <p:cNvPicPr/>
          <p:nvPr/>
        </p:nvPicPr>
        <p:blipFill>
          <a:blip r:embed="rId2"/>
          <a:stretch/>
        </p:blipFill>
        <p:spPr>
          <a:xfrm>
            <a:off x="2292480" y="1768680"/>
            <a:ext cx="5494680" cy="4384080"/>
          </a:xfrm>
          <a:prstGeom prst="rect">
            <a:avLst/>
          </a:prstGeom>
          <a:ln>
            <a:noFill/>
          </a:ln>
        </p:spPr>
      </p:pic>
      <p:pic>
        <p:nvPicPr>
          <p:cNvPr id="287" name="Picture 286"/>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1640" cy="126144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3" name="PlaceHolder 2"/>
          <p:cNvSpPr>
            <a:spLocks noGrp="1"/>
          </p:cNvSpPr>
          <p:nvPr>
            <p:ph type="body"/>
          </p:nvPr>
        </p:nvSpPr>
        <p:spPr>
          <a:xfrm>
            <a:off x="504000" y="1768680"/>
            <a:ext cx="9072000" cy="4384080"/>
          </a:xfrm>
          <a:prstGeom prst="rect">
            <a:avLst/>
          </a:prstGeom>
        </p:spPr>
        <p:txBody>
          <a:bodyPr lIns="0" tIns="0" rIns="0" bIns="0"/>
          <a:lstStyle/>
          <a:p>
            <a:pPr marL="432000" indent="-324000">
              <a:buClr>
                <a:srgbClr val="000000"/>
              </a:buClr>
              <a:buSzPct val="45000"/>
              <a:buFont typeface="Wingdings" charset="2"/>
              <a:buChar char=""/>
            </a:pPr>
            <a:r>
              <a:rPr lang="nl-NL" sz="2800" b="0" strike="noStrike" spc="-1">
                <a:solidFill>
                  <a:srgbClr val="000000"/>
                </a:solidFill>
                <a:uFill>
                  <a:solidFill>
                    <a:srgbClr val="FFFFFF"/>
                  </a:solidFill>
                </a:uFill>
                <a:latin typeface="Arial"/>
              </a:rPr>
              <a:t>Klik om de opmaak van de overzichtstekst te bewerken</a:t>
            </a:r>
          </a:p>
          <a:p>
            <a:pPr marL="864000" lvl="1" indent="-324000">
              <a:buClr>
                <a:srgbClr val="000000"/>
              </a:buClr>
              <a:buSzPct val="75000"/>
              <a:buFont typeface="Symbol" charset="2"/>
              <a:buChar char=""/>
            </a:pPr>
            <a:r>
              <a:rPr lang="nl-NL" sz="2000" b="0" strike="noStrike" spc="-1">
                <a:solidFill>
                  <a:srgbClr val="000000"/>
                </a:solidFill>
                <a:uFill>
                  <a:solidFill>
                    <a:srgbClr val="FFFFFF"/>
                  </a:solidFill>
                </a:uFill>
                <a:latin typeface="Arial"/>
              </a:rPr>
              <a:t>Tweede overzichtsniveau</a:t>
            </a:r>
          </a:p>
          <a:p>
            <a:pPr marL="1296000" lvl="2" indent="-288000">
              <a:buClr>
                <a:srgbClr val="000000"/>
              </a:buClr>
              <a:buSzPct val="45000"/>
              <a:buFont typeface="Wingdings" charset="2"/>
              <a:buChar char=""/>
            </a:pPr>
            <a:r>
              <a:rPr lang="nl-NL" sz="1800" b="0" strike="noStrike" spc="-1">
                <a:solidFill>
                  <a:srgbClr val="000000"/>
                </a:solidFill>
                <a:uFill>
                  <a:solidFill>
                    <a:srgbClr val="FFFFFF"/>
                  </a:solidFill>
                </a:uFill>
                <a:latin typeface="Arial"/>
              </a:rPr>
              <a:t>Derde overzichtsniveau</a:t>
            </a:r>
          </a:p>
          <a:p>
            <a:pPr marL="1728000" lvl="3" indent="-216000">
              <a:buClr>
                <a:srgbClr val="000000"/>
              </a:buClr>
              <a:buSzPct val="75000"/>
              <a:buFont typeface="Symbol" charset="2"/>
              <a:buChar char=""/>
            </a:pPr>
            <a:r>
              <a:rPr lang="nl-NL" sz="1800" b="0" strike="noStrike" spc="-1">
                <a:solidFill>
                  <a:srgbClr val="000000"/>
                </a:solidFill>
                <a:uFill>
                  <a:solidFill>
                    <a:srgbClr val="FFFFFF"/>
                  </a:solidFill>
                </a:uFill>
                <a:latin typeface="Arial"/>
              </a:rPr>
              <a:t>Vierde overzichtsniveau</a:t>
            </a:r>
          </a:p>
          <a:p>
            <a:pPr marL="2160000" lvl="4"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Vijfde overzichtsniveau</a:t>
            </a:r>
          </a:p>
          <a:p>
            <a:pPr marL="2592000" lvl="5"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Zesde overzichtsniveau</a:t>
            </a:r>
          </a:p>
          <a:p>
            <a:pPr marL="3024000" lvl="6"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504000" y="301320"/>
            <a:ext cx="9071640" cy="126144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37" name="PlaceHolder 2"/>
          <p:cNvSpPr>
            <a:spLocks noGrp="1"/>
          </p:cNvSpPr>
          <p:nvPr>
            <p:ph type="body"/>
          </p:nvPr>
        </p:nvSpPr>
        <p:spPr>
          <a:xfrm>
            <a:off x="504000" y="1768680"/>
            <a:ext cx="9072000" cy="4384080"/>
          </a:xfrm>
          <a:prstGeom prst="rect">
            <a:avLst/>
          </a:prstGeom>
        </p:spPr>
        <p:txBody>
          <a:bodyPr lIns="0" tIns="0" rIns="0" bIns="0"/>
          <a:lstStyle/>
          <a:p>
            <a:pPr marL="432000" indent="-324000">
              <a:buClr>
                <a:srgbClr val="000000"/>
              </a:buClr>
              <a:buSzPct val="45000"/>
              <a:buFont typeface="Wingdings" charset="2"/>
              <a:buChar char=""/>
            </a:pPr>
            <a:r>
              <a:rPr lang="nl-NL" sz="2800" b="0" strike="noStrike" spc="-1">
                <a:solidFill>
                  <a:srgbClr val="000000"/>
                </a:solidFill>
                <a:uFill>
                  <a:solidFill>
                    <a:srgbClr val="FFFFFF"/>
                  </a:solidFill>
                </a:uFill>
                <a:latin typeface="Arial"/>
              </a:rPr>
              <a:t>Klik om de opmaak van de overzichtstekst te bewerken</a:t>
            </a:r>
          </a:p>
          <a:p>
            <a:pPr marL="864000" lvl="1" indent="-324000">
              <a:buClr>
                <a:srgbClr val="000000"/>
              </a:buClr>
              <a:buSzPct val="75000"/>
              <a:buFont typeface="Symbol" charset="2"/>
              <a:buChar char=""/>
            </a:pPr>
            <a:r>
              <a:rPr lang="nl-NL" sz="2000" b="0" strike="noStrike" spc="-1">
                <a:solidFill>
                  <a:srgbClr val="000000"/>
                </a:solidFill>
                <a:uFill>
                  <a:solidFill>
                    <a:srgbClr val="FFFFFF"/>
                  </a:solidFill>
                </a:uFill>
                <a:latin typeface="Arial"/>
              </a:rPr>
              <a:t>Tweede overzichtsniveau</a:t>
            </a:r>
          </a:p>
          <a:p>
            <a:pPr marL="1296000" lvl="2" indent="-288000">
              <a:buClr>
                <a:srgbClr val="000000"/>
              </a:buClr>
              <a:buSzPct val="45000"/>
              <a:buFont typeface="Wingdings" charset="2"/>
              <a:buChar char=""/>
            </a:pPr>
            <a:r>
              <a:rPr lang="nl-NL" sz="1800" b="0" strike="noStrike" spc="-1">
                <a:solidFill>
                  <a:srgbClr val="000000"/>
                </a:solidFill>
                <a:uFill>
                  <a:solidFill>
                    <a:srgbClr val="FFFFFF"/>
                  </a:solidFill>
                </a:uFill>
                <a:latin typeface="Arial"/>
              </a:rPr>
              <a:t>Derde overzichtsniveau</a:t>
            </a:r>
          </a:p>
          <a:p>
            <a:pPr marL="1728000" lvl="3" indent="-216000">
              <a:buClr>
                <a:srgbClr val="000000"/>
              </a:buClr>
              <a:buSzPct val="75000"/>
              <a:buFont typeface="Symbol" charset="2"/>
              <a:buChar char=""/>
            </a:pPr>
            <a:r>
              <a:rPr lang="nl-NL" sz="1800" b="0" strike="noStrike" spc="-1">
                <a:solidFill>
                  <a:srgbClr val="000000"/>
                </a:solidFill>
                <a:uFill>
                  <a:solidFill>
                    <a:srgbClr val="FFFFFF"/>
                  </a:solidFill>
                </a:uFill>
                <a:latin typeface="Arial"/>
              </a:rPr>
              <a:t>Vierde overzichtsniveau</a:t>
            </a:r>
          </a:p>
          <a:p>
            <a:pPr marL="2160000" lvl="4"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Vijfde overzichtsniveau</a:t>
            </a:r>
          </a:p>
          <a:p>
            <a:pPr marL="2592000" lvl="5"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Zesde overzichtsniveau</a:t>
            </a:r>
          </a:p>
          <a:p>
            <a:pPr marL="3024000" lvl="6"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504000" y="301320"/>
            <a:ext cx="9072000" cy="1261800"/>
          </a:xfrm>
          <a:prstGeom prst="rect">
            <a:avLst/>
          </a:prstGeom>
        </p:spPr>
        <p:txBody>
          <a:bodyPr lIns="0" tIns="0" rIns="0" bIns="0" anchor="ctr"/>
          <a:lstStyle/>
          <a:p>
            <a:r>
              <a:rPr lang="nl-NL" sz="1800" b="0" strike="noStrike" spc="-1">
                <a:solidFill>
                  <a:srgbClr val="000000"/>
                </a:solidFill>
                <a:uFill>
                  <a:solidFill>
                    <a:srgbClr val="FFFFFF"/>
                  </a:solidFill>
                </a:uFill>
                <a:latin typeface="Arial"/>
              </a:rPr>
              <a:t>Klik om de opmaak van de titeltekst te bewerken</a:t>
            </a:r>
          </a:p>
        </p:txBody>
      </p:sp>
      <p:sp>
        <p:nvSpPr>
          <p:cNvPr id="73" name="PlaceHolder 2"/>
          <p:cNvSpPr>
            <a:spLocks noGrp="1"/>
          </p:cNvSpPr>
          <p:nvPr>
            <p:ph type="body"/>
          </p:nvPr>
        </p:nvSpPr>
        <p:spPr>
          <a:xfrm>
            <a:off x="504000" y="1768680"/>
            <a:ext cx="9072000" cy="4384080"/>
          </a:xfrm>
          <a:prstGeom prst="rect">
            <a:avLst/>
          </a:prstGeom>
        </p:spPr>
        <p:txBody>
          <a:bodyPr lIns="0" tIns="0" rIns="0" bIns="0"/>
          <a:lstStyle/>
          <a:p>
            <a:pPr marL="432000" indent="-324000">
              <a:buClr>
                <a:srgbClr val="000000"/>
              </a:buClr>
              <a:buSzPct val="45000"/>
              <a:buFont typeface="Wingdings" charset="2"/>
              <a:buChar char=""/>
            </a:pPr>
            <a:r>
              <a:rPr lang="nl-NL" sz="2800" b="0" strike="noStrike" spc="-1">
                <a:solidFill>
                  <a:srgbClr val="000000"/>
                </a:solidFill>
                <a:uFill>
                  <a:solidFill>
                    <a:srgbClr val="FFFFFF"/>
                  </a:solidFill>
                </a:uFill>
                <a:latin typeface="Arial"/>
              </a:rPr>
              <a:t>Klik om de opmaak van de overzichtstekst te bewerken</a:t>
            </a:r>
          </a:p>
          <a:p>
            <a:pPr marL="864000" lvl="1" indent="-324000">
              <a:buClr>
                <a:srgbClr val="000000"/>
              </a:buClr>
              <a:buSzPct val="75000"/>
              <a:buFont typeface="Symbol" charset="2"/>
              <a:buChar char=""/>
            </a:pPr>
            <a:r>
              <a:rPr lang="nl-NL" sz="2000" b="0" strike="noStrike" spc="-1">
                <a:solidFill>
                  <a:srgbClr val="000000"/>
                </a:solidFill>
                <a:uFill>
                  <a:solidFill>
                    <a:srgbClr val="FFFFFF"/>
                  </a:solidFill>
                </a:uFill>
                <a:latin typeface="Arial"/>
              </a:rPr>
              <a:t>Tweede overzichtsniveau</a:t>
            </a:r>
          </a:p>
          <a:p>
            <a:pPr marL="1296000" lvl="2" indent="-288000">
              <a:buClr>
                <a:srgbClr val="000000"/>
              </a:buClr>
              <a:buSzPct val="45000"/>
              <a:buFont typeface="Wingdings" charset="2"/>
              <a:buChar char=""/>
            </a:pPr>
            <a:r>
              <a:rPr lang="nl-NL" sz="1800" b="0" strike="noStrike" spc="-1">
                <a:solidFill>
                  <a:srgbClr val="000000"/>
                </a:solidFill>
                <a:uFill>
                  <a:solidFill>
                    <a:srgbClr val="FFFFFF"/>
                  </a:solidFill>
                </a:uFill>
                <a:latin typeface="Arial"/>
              </a:rPr>
              <a:t>Derde overzichtsniveau</a:t>
            </a:r>
          </a:p>
          <a:p>
            <a:pPr marL="1728000" lvl="3" indent="-216000">
              <a:buClr>
                <a:srgbClr val="000000"/>
              </a:buClr>
              <a:buSzPct val="75000"/>
              <a:buFont typeface="Symbol" charset="2"/>
              <a:buChar char=""/>
            </a:pPr>
            <a:r>
              <a:rPr lang="nl-NL" sz="1800" b="0" strike="noStrike" spc="-1">
                <a:solidFill>
                  <a:srgbClr val="000000"/>
                </a:solidFill>
                <a:uFill>
                  <a:solidFill>
                    <a:srgbClr val="FFFFFF"/>
                  </a:solidFill>
                </a:uFill>
                <a:latin typeface="Arial"/>
              </a:rPr>
              <a:t>Vierde overzichtsniveau</a:t>
            </a:r>
          </a:p>
          <a:p>
            <a:pPr marL="2160000" lvl="4"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Vijfde overzichtsniveau</a:t>
            </a:r>
          </a:p>
          <a:p>
            <a:pPr marL="2592000" lvl="5"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Zesde overzichtsniveau</a:t>
            </a:r>
          </a:p>
          <a:p>
            <a:pPr marL="3024000" lvl="6"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4"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504000" y="301320"/>
            <a:ext cx="9071640" cy="126144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09" name="PlaceHolder 2"/>
          <p:cNvSpPr>
            <a:spLocks noGrp="1"/>
          </p:cNvSpPr>
          <p:nvPr>
            <p:ph type="body"/>
          </p:nvPr>
        </p:nvSpPr>
        <p:spPr>
          <a:xfrm>
            <a:off x="504000" y="1768680"/>
            <a:ext cx="9072000" cy="4384080"/>
          </a:xfrm>
          <a:prstGeom prst="rect">
            <a:avLst/>
          </a:prstGeom>
        </p:spPr>
        <p:txBody>
          <a:bodyPr lIns="0" tIns="0" rIns="0" bIns="0"/>
          <a:lstStyle/>
          <a:p>
            <a:pPr marL="432000" indent="-324000">
              <a:buClr>
                <a:srgbClr val="000000"/>
              </a:buClr>
              <a:buSzPct val="45000"/>
              <a:buFont typeface="Wingdings" charset="2"/>
              <a:buChar char=""/>
            </a:pPr>
            <a:r>
              <a:rPr lang="nl-NL" sz="2800" b="0" strike="noStrike" spc="-1">
                <a:solidFill>
                  <a:srgbClr val="000000"/>
                </a:solidFill>
                <a:uFill>
                  <a:solidFill>
                    <a:srgbClr val="FFFFFF"/>
                  </a:solidFill>
                </a:uFill>
                <a:latin typeface="Arial"/>
              </a:rPr>
              <a:t>Klik om de opmaak van de overzichtstekst te bewerken</a:t>
            </a:r>
          </a:p>
          <a:p>
            <a:pPr marL="864000" lvl="1" indent="-324000">
              <a:buClr>
                <a:srgbClr val="000000"/>
              </a:buClr>
              <a:buSzPct val="75000"/>
              <a:buFont typeface="Symbol" charset="2"/>
              <a:buChar char=""/>
            </a:pPr>
            <a:r>
              <a:rPr lang="nl-NL" sz="2000" b="0" strike="noStrike" spc="-1">
                <a:solidFill>
                  <a:srgbClr val="000000"/>
                </a:solidFill>
                <a:uFill>
                  <a:solidFill>
                    <a:srgbClr val="FFFFFF"/>
                  </a:solidFill>
                </a:uFill>
                <a:latin typeface="Arial"/>
              </a:rPr>
              <a:t>Tweede overzichtsniveau</a:t>
            </a:r>
          </a:p>
          <a:p>
            <a:pPr marL="1296000" lvl="2" indent="-288000">
              <a:buClr>
                <a:srgbClr val="000000"/>
              </a:buClr>
              <a:buSzPct val="45000"/>
              <a:buFont typeface="Wingdings" charset="2"/>
              <a:buChar char=""/>
            </a:pPr>
            <a:r>
              <a:rPr lang="nl-NL" sz="1800" b="0" strike="noStrike" spc="-1">
                <a:solidFill>
                  <a:srgbClr val="000000"/>
                </a:solidFill>
                <a:uFill>
                  <a:solidFill>
                    <a:srgbClr val="FFFFFF"/>
                  </a:solidFill>
                </a:uFill>
                <a:latin typeface="Arial"/>
              </a:rPr>
              <a:t>Derde overzichtsniveau</a:t>
            </a:r>
          </a:p>
          <a:p>
            <a:pPr marL="1728000" lvl="3" indent="-216000">
              <a:buClr>
                <a:srgbClr val="000000"/>
              </a:buClr>
              <a:buSzPct val="75000"/>
              <a:buFont typeface="Symbol" charset="2"/>
              <a:buChar char=""/>
            </a:pPr>
            <a:r>
              <a:rPr lang="nl-NL" sz="1800" b="0" strike="noStrike" spc="-1">
                <a:solidFill>
                  <a:srgbClr val="000000"/>
                </a:solidFill>
                <a:uFill>
                  <a:solidFill>
                    <a:srgbClr val="FFFFFF"/>
                  </a:solidFill>
                </a:uFill>
                <a:latin typeface="Arial"/>
              </a:rPr>
              <a:t>Vierde overzichtsniveau</a:t>
            </a:r>
          </a:p>
          <a:p>
            <a:pPr marL="2160000" lvl="4"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Vijfde overzichtsniveau</a:t>
            </a:r>
          </a:p>
          <a:p>
            <a:pPr marL="2592000" lvl="5"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Zesde overzichtsniveau</a:t>
            </a:r>
          </a:p>
          <a:p>
            <a:pPr marL="3024000" lvl="6"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4"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44" name="PlaceHolder 1"/>
          <p:cNvSpPr>
            <a:spLocks noGrp="1"/>
          </p:cNvSpPr>
          <p:nvPr>
            <p:ph type="title"/>
          </p:nvPr>
        </p:nvSpPr>
        <p:spPr>
          <a:xfrm>
            <a:off x="504000" y="301320"/>
            <a:ext cx="9071640" cy="126144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45" name="PlaceHolder 2"/>
          <p:cNvSpPr>
            <a:spLocks noGrp="1"/>
          </p:cNvSpPr>
          <p:nvPr>
            <p:ph type="body"/>
          </p:nvPr>
        </p:nvSpPr>
        <p:spPr>
          <a:xfrm>
            <a:off x="504000" y="1768680"/>
            <a:ext cx="9071640" cy="4383720"/>
          </a:xfrm>
          <a:prstGeom prst="rect">
            <a:avLst/>
          </a:prstGeom>
        </p:spPr>
        <p:txBody>
          <a:bodyPr lIns="0" tIns="0" rIns="0" bIns="0"/>
          <a:lstStyle/>
          <a:p>
            <a:pPr marL="432000" indent="-324000">
              <a:buClr>
                <a:srgbClr val="000000"/>
              </a:buClr>
              <a:buSzPct val="45000"/>
              <a:buFont typeface="Wingdings" charset="2"/>
              <a:buChar char=""/>
            </a:pPr>
            <a:r>
              <a:rPr lang="nl-NL" sz="2800" b="0" strike="noStrike" spc="-1">
                <a:solidFill>
                  <a:srgbClr val="000000"/>
                </a:solidFill>
                <a:uFill>
                  <a:solidFill>
                    <a:srgbClr val="FFFFFF"/>
                  </a:solidFill>
                </a:uFill>
                <a:latin typeface="Arial"/>
              </a:rPr>
              <a:t>Klik om de opmaak van de overzichtstekst te bewerken</a:t>
            </a:r>
          </a:p>
          <a:p>
            <a:pPr marL="864000" lvl="1" indent="-324000">
              <a:buClr>
                <a:srgbClr val="000000"/>
              </a:buClr>
              <a:buSzPct val="75000"/>
              <a:buFont typeface="Symbol" charset="2"/>
              <a:buChar char=""/>
            </a:pPr>
            <a:r>
              <a:rPr lang="nl-NL" sz="2000" b="0" strike="noStrike" spc="-1">
                <a:solidFill>
                  <a:srgbClr val="000000"/>
                </a:solidFill>
                <a:uFill>
                  <a:solidFill>
                    <a:srgbClr val="FFFFFF"/>
                  </a:solidFill>
                </a:uFill>
                <a:latin typeface="Arial"/>
              </a:rPr>
              <a:t>Tweede overzichtsniveau</a:t>
            </a:r>
          </a:p>
          <a:p>
            <a:pPr marL="1296000" lvl="2" indent="-288000">
              <a:buClr>
                <a:srgbClr val="000000"/>
              </a:buClr>
              <a:buSzPct val="45000"/>
              <a:buFont typeface="Wingdings" charset="2"/>
              <a:buChar char=""/>
            </a:pPr>
            <a:r>
              <a:rPr lang="nl-NL" sz="1800" b="0" strike="noStrike" spc="-1">
                <a:solidFill>
                  <a:srgbClr val="000000"/>
                </a:solidFill>
                <a:uFill>
                  <a:solidFill>
                    <a:srgbClr val="FFFFFF"/>
                  </a:solidFill>
                </a:uFill>
                <a:latin typeface="Arial"/>
              </a:rPr>
              <a:t>Derde overzichtsniveau</a:t>
            </a:r>
          </a:p>
          <a:p>
            <a:pPr marL="1728000" lvl="3" indent="-216000">
              <a:buClr>
                <a:srgbClr val="000000"/>
              </a:buClr>
              <a:buSzPct val="75000"/>
              <a:buFont typeface="Symbol" charset="2"/>
              <a:buChar char=""/>
            </a:pPr>
            <a:r>
              <a:rPr lang="nl-NL" sz="1800" b="0" strike="noStrike" spc="-1">
                <a:solidFill>
                  <a:srgbClr val="000000"/>
                </a:solidFill>
                <a:uFill>
                  <a:solidFill>
                    <a:srgbClr val="FFFFFF"/>
                  </a:solidFill>
                </a:uFill>
                <a:latin typeface="Arial"/>
              </a:rPr>
              <a:t>Vierde overzichtsniveau</a:t>
            </a:r>
          </a:p>
          <a:p>
            <a:pPr marL="2160000" lvl="4"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Vijfde overzichtsniveau</a:t>
            </a:r>
          </a:p>
          <a:p>
            <a:pPr marL="2592000" lvl="5"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Zesde overzichtsniveau</a:t>
            </a:r>
          </a:p>
          <a:p>
            <a:pPr marL="3024000" lvl="6"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4"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80" name="PlaceHolder 1"/>
          <p:cNvSpPr>
            <a:spLocks noGrp="1"/>
          </p:cNvSpPr>
          <p:nvPr>
            <p:ph type="title"/>
          </p:nvPr>
        </p:nvSpPr>
        <p:spPr>
          <a:xfrm>
            <a:off x="504000" y="301320"/>
            <a:ext cx="9071640" cy="126144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81" name="PlaceHolder 2"/>
          <p:cNvSpPr>
            <a:spLocks noGrp="1"/>
          </p:cNvSpPr>
          <p:nvPr>
            <p:ph type="body"/>
          </p:nvPr>
        </p:nvSpPr>
        <p:spPr>
          <a:xfrm>
            <a:off x="504000" y="1768680"/>
            <a:ext cx="9071640" cy="4383720"/>
          </a:xfrm>
          <a:prstGeom prst="rect">
            <a:avLst/>
          </a:prstGeom>
        </p:spPr>
        <p:txBody>
          <a:bodyPr lIns="0" tIns="0" rIns="0" bIns="0"/>
          <a:lstStyle/>
          <a:p>
            <a:pPr marL="432000" indent="-324000">
              <a:buClr>
                <a:srgbClr val="000000"/>
              </a:buClr>
              <a:buSzPct val="45000"/>
              <a:buFont typeface="Wingdings" charset="2"/>
              <a:buChar char=""/>
            </a:pPr>
            <a:r>
              <a:rPr lang="nl-NL" sz="2800" b="0" strike="noStrike" spc="-1">
                <a:solidFill>
                  <a:srgbClr val="000000"/>
                </a:solidFill>
                <a:uFill>
                  <a:solidFill>
                    <a:srgbClr val="FFFFFF"/>
                  </a:solidFill>
                </a:uFill>
                <a:latin typeface="Arial"/>
              </a:rPr>
              <a:t>Klik om de opmaak van de overzichtstekst te bewerken</a:t>
            </a:r>
          </a:p>
          <a:p>
            <a:pPr marL="864000" lvl="1" indent="-324000">
              <a:buClr>
                <a:srgbClr val="000000"/>
              </a:buClr>
              <a:buSzPct val="75000"/>
              <a:buFont typeface="Symbol" charset="2"/>
              <a:buChar char=""/>
            </a:pPr>
            <a:r>
              <a:rPr lang="nl-NL" sz="2000" b="0" strike="noStrike" spc="-1">
                <a:solidFill>
                  <a:srgbClr val="000000"/>
                </a:solidFill>
                <a:uFill>
                  <a:solidFill>
                    <a:srgbClr val="FFFFFF"/>
                  </a:solidFill>
                </a:uFill>
                <a:latin typeface="Arial"/>
              </a:rPr>
              <a:t>Tweede overzichtsniveau</a:t>
            </a:r>
          </a:p>
          <a:p>
            <a:pPr marL="1296000" lvl="2" indent="-288000">
              <a:buClr>
                <a:srgbClr val="000000"/>
              </a:buClr>
              <a:buSzPct val="45000"/>
              <a:buFont typeface="Wingdings" charset="2"/>
              <a:buChar char=""/>
            </a:pPr>
            <a:r>
              <a:rPr lang="nl-NL" sz="1800" b="0" strike="noStrike" spc="-1">
                <a:solidFill>
                  <a:srgbClr val="000000"/>
                </a:solidFill>
                <a:uFill>
                  <a:solidFill>
                    <a:srgbClr val="FFFFFF"/>
                  </a:solidFill>
                </a:uFill>
                <a:latin typeface="Arial"/>
              </a:rPr>
              <a:t>Derde overzichtsniveau</a:t>
            </a:r>
          </a:p>
          <a:p>
            <a:pPr marL="1728000" lvl="3" indent="-216000">
              <a:buClr>
                <a:srgbClr val="000000"/>
              </a:buClr>
              <a:buSzPct val="75000"/>
              <a:buFont typeface="Symbol" charset="2"/>
              <a:buChar char=""/>
            </a:pPr>
            <a:r>
              <a:rPr lang="nl-NL" sz="1800" b="0" strike="noStrike" spc="-1">
                <a:solidFill>
                  <a:srgbClr val="000000"/>
                </a:solidFill>
                <a:uFill>
                  <a:solidFill>
                    <a:srgbClr val="FFFFFF"/>
                  </a:solidFill>
                </a:uFill>
                <a:latin typeface="Arial"/>
              </a:rPr>
              <a:t>Vierde overzichtsniveau</a:t>
            </a:r>
          </a:p>
          <a:p>
            <a:pPr marL="2160000" lvl="4"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Vijfde overzichtsniveau</a:t>
            </a:r>
          </a:p>
          <a:p>
            <a:pPr marL="2592000" lvl="5"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Zesde overzichtsniveau</a:t>
            </a:r>
          </a:p>
          <a:p>
            <a:pPr marL="3024000" lvl="6"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14"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16" name="PlaceHolder 1"/>
          <p:cNvSpPr>
            <a:spLocks noGrp="1"/>
          </p:cNvSpPr>
          <p:nvPr>
            <p:ph type="title"/>
          </p:nvPr>
        </p:nvSpPr>
        <p:spPr>
          <a:xfrm>
            <a:off x="504000" y="301320"/>
            <a:ext cx="9072000" cy="1261800"/>
          </a:xfrm>
          <a:prstGeom prst="rect">
            <a:avLst/>
          </a:prstGeom>
        </p:spPr>
        <p:txBody>
          <a:bodyPr lIns="0" tIns="0" rIns="0" bIns="0" anchor="ctr"/>
          <a:lstStyle/>
          <a:p>
            <a:r>
              <a:rPr lang="nl-NL" sz="1800" b="0" strike="noStrike" spc="-1">
                <a:solidFill>
                  <a:srgbClr val="000000"/>
                </a:solidFill>
                <a:uFill>
                  <a:solidFill>
                    <a:srgbClr val="FFFFFF"/>
                  </a:solidFill>
                </a:uFill>
                <a:latin typeface="Arial"/>
              </a:rPr>
              <a:t>Klik om de opmaak van de titeltekst te bewerken</a:t>
            </a:r>
          </a:p>
        </p:txBody>
      </p:sp>
      <p:sp>
        <p:nvSpPr>
          <p:cNvPr id="217" name="PlaceHolder 2"/>
          <p:cNvSpPr>
            <a:spLocks noGrp="1"/>
          </p:cNvSpPr>
          <p:nvPr>
            <p:ph type="body"/>
          </p:nvPr>
        </p:nvSpPr>
        <p:spPr>
          <a:xfrm>
            <a:off x="504000" y="1768680"/>
            <a:ext cx="9072000" cy="4384080"/>
          </a:xfrm>
          <a:prstGeom prst="rect">
            <a:avLst/>
          </a:prstGeom>
        </p:spPr>
        <p:txBody>
          <a:bodyPr lIns="0" tIns="0" rIns="0" bIns="0"/>
          <a:lstStyle/>
          <a:p>
            <a:pPr marL="432000" indent="-324000">
              <a:buClr>
                <a:srgbClr val="000000"/>
              </a:buClr>
              <a:buSzPct val="45000"/>
              <a:buFont typeface="Wingdings" charset="2"/>
              <a:buChar char=""/>
            </a:pPr>
            <a:r>
              <a:rPr lang="nl-NL" sz="2800" b="0" strike="noStrike" spc="-1">
                <a:solidFill>
                  <a:srgbClr val="000000"/>
                </a:solidFill>
                <a:uFill>
                  <a:solidFill>
                    <a:srgbClr val="FFFFFF"/>
                  </a:solidFill>
                </a:uFill>
                <a:latin typeface="Arial"/>
              </a:rPr>
              <a:t>Klik om de opmaak van de overzichtstekst te bewerken</a:t>
            </a:r>
          </a:p>
          <a:p>
            <a:pPr marL="864000" lvl="1" indent="-324000">
              <a:buClr>
                <a:srgbClr val="000000"/>
              </a:buClr>
              <a:buSzPct val="75000"/>
              <a:buFont typeface="Symbol" charset="2"/>
              <a:buChar char=""/>
            </a:pPr>
            <a:r>
              <a:rPr lang="nl-NL" sz="2000" b="0" strike="noStrike" spc="-1">
                <a:solidFill>
                  <a:srgbClr val="000000"/>
                </a:solidFill>
                <a:uFill>
                  <a:solidFill>
                    <a:srgbClr val="FFFFFF"/>
                  </a:solidFill>
                </a:uFill>
                <a:latin typeface="Arial"/>
              </a:rPr>
              <a:t>Tweede overzichtsniveau</a:t>
            </a:r>
          </a:p>
          <a:p>
            <a:pPr marL="1296000" lvl="2" indent="-288000">
              <a:buClr>
                <a:srgbClr val="000000"/>
              </a:buClr>
              <a:buSzPct val="45000"/>
              <a:buFont typeface="Wingdings" charset="2"/>
              <a:buChar char=""/>
            </a:pPr>
            <a:r>
              <a:rPr lang="nl-NL" sz="1800" b="0" strike="noStrike" spc="-1">
                <a:solidFill>
                  <a:srgbClr val="000000"/>
                </a:solidFill>
                <a:uFill>
                  <a:solidFill>
                    <a:srgbClr val="FFFFFF"/>
                  </a:solidFill>
                </a:uFill>
                <a:latin typeface="Arial"/>
              </a:rPr>
              <a:t>Derde overzichtsniveau</a:t>
            </a:r>
          </a:p>
          <a:p>
            <a:pPr marL="1728000" lvl="3" indent="-216000">
              <a:buClr>
                <a:srgbClr val="000000"/>
              </a:buClr>
              <a:buSzPct val="75000"/>
              <a:buFont typeface="Symbol" charset="2"/>
              <a:buChar char=""/>
            </a:pPr>
            <a:r>
              <a:rPr lang="nl-NL" sz="1800" b="0" strike="noStrike" spc="-1">
                <a:solidFill>
                  <a:srgbClr val="000000"/>
                </a:solidFill>
                <a:uFill>
                  <a:solidFill>
                    <a:srgbClr val="FFFFFF"/>
                  </a:solidFill>
                </a:uFill>
                <a:latin typeface="Arial"/>
              </a:rPr>
              <a:t>Vierde overzichtsniveau</a:t>
            </a:r>
          </a:p>
          <a:p>
            <a:pPr marL="2160000" lvl="4"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Vijfde overzichtsniveau</a:t>
            </a:r>
          </a:p>
          <a:p>
            <a:pPr marL="2592000" lvl="5"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Zesde overzichtsniveau</a:t>
            </a:r>
          </a:p>
          <a:p>
            <a:pPr marL="3024000" lvl="6"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14"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52" name="PlaceHolder 1"/>
          <p:cNvSpPr>
            <a:spLocks noGrp="1"/>
          </p:cNvSpPr>
          <p:nvPr>
            <p:ph type="title"/>
          </p:nvPr>
        </p:nvSpPr>
        <p:spPr>
          <a:xfrm>
            <a:off x="504000" y="301320"/>
            <a:ext cx="9071640" cy="126144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53" name="PlaceHolder 2"/>
          <p:cNvSpPr>
            <a:spLocks noGrp="1"/>
          </p:cNvSpPr>
          <p:nvPr>
            <p:ph type="body"/>
          </p:nvPr>
        </p:nvSpPr>
        <p:spPr>
          <a:xfrm>
            <a:off x="504000" y="1768680"/>
            <a:ext cx="9071640" cy="4383720"/>
          </a:xfrm>
          <a:prstGeom prst="rect">
            <a:avLst/>
          </a:prstGeom>
        </p:spPr>
        <p:txBody>
          <a:bodyPr lIns="0" tIns="0" rIns="0" bIns="0"/>
          <a:lstStyle/>
          <a:p>
            <a:pPr marL="432000" indent="-324000">
              <a:buClr>
                <a:srgbClr val="000000"/>
              </a:buClr>
              <a:buSzPct val="45000"/>
              <a:buFont typeface="Wingdings" charset="2"/>
              <a:buChar char=""/>
            </a:pPr>
            <a:r>
              <a:rPr lang="nl-NL" sz="2800" b="0" strike="noStrike" spc="-1">
                <a:solidFill>
                  <a:srgbClr val="000000"/>
                </a:solidFill>
                <a:uFill>
                  <a:solidFill>
                    <a:srgbClr val="FFFFFF"/>
                  </a:solidFill>
                </a:uFill>
                <a:latin typeface="Arial"/>
              </a:rPr>
              <a:t>Klik om de opmaak van de overzichtstekst te bewerken</a:t>
            </a:r>
          </a:p>
          <a:p>
            <a:pPr marL="864000" lvl="1" indent="-324000">
              <a:buClr>
                <a:srgbClr val="000000"/>
              </a:buClr>
              <a:buSzPct val="75000"/>
              <a:buFont typeface="Symbol" charset="2"/>
              <a:buChar char=""/>
            </a:pPr>
            <a:r>
              <a:rPr lang="nl-NL" sz="2000" b="0" strike="noStrike" spc="-1">
                <a:solidFill>
                  <a:srgbClr val="000000"/>
                </a:solidFill>
                <a:uFill>
                  <a:solidFill>
                    <a:srgbClr val="FFFFFF"/>
                  </a:solidFill>
                </a:uFill>
                <a:latin typeface="Arial"/>
              </a:rPr>
              <a:t>Tweede overzichtsniveau</a:t>
            </a:r>
          </a:p>
          <a:p>
            <a:pPr marL="1296000" lvl="2" indent="-288000">
              <a:buClr>
                <a:srgbClr val="000000"/>
              </a:buClr>
              <a:buSzPct val="45000"/>
              <a:buFont typeface="Wingdings" charset="2"/>
              <a:buChar char=""/>
            </a:pPr>
            <a:r>
              <a:rPr lang="nl-NL" sz="1800" b="0" strike="noStrike" spc="-1">
                <a:solidFill>
                  <a:srgbClr val="000000"/>
                </a:solidFill>
                <a:uFill>
                  <a:solidFill>
                    <a:srgbClr val="FFFFFF"/>
                  </a:solidFill>
                </a:uFill>
                <a:latin typeface="Arial"/>
              </a:rPr>
              <a:t>Derde overzichtsniveau</a:t>
            </a:r>
          </a:p>
          <a:p>
            <a:pPr marL="1728000" lvl="3" indent="-216000">
              <a:buClr>
                <a:srgbClr val="000000"/>
              </a:buClr>
              <a:buSzPct val="75000"/>
              <a:buFont typeface="Symbol" charset="2"/>
              <a:buChar char=""/>
            </a:pPr>
            <a:r>
              <a:rPr lang="nl-NL" sz="1800" b="0" strike="noStrike" spc="-1">
                <a:solidFill>
                  <a:srgbClr val="000000"/>
                </a:solidFill>
                <a:uFill>
                  <a:solidFill>
                    <a:srgbClr val="FFFFFF"/>
                  </a:solidFill>
                </a:uFill>
                <a:latin typeface="Arial"/>
              </a:rPr>
              <a:t>Vierde overzichtsniveau</a:t>
            </a:r>
          </a:p>
          <a:p>
            <a:pPr marL="2160000" lvl="4"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Vijfde overzichtsniveau</a:t>
            </a:r>
          </a:p>
          <a:p>
            <a:pPr marL="2592000" lvl="5"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Zesde overzichtsniveau</a:t>
            </a:r>
          </a:p>
          <a:p>
            <a:pPr marL="3024000" lvl="6"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5.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ustomShape 1"/>
          <p:cNvSpPr/>
          <p:nvPr/>
        </p:nvSpPr>
        <p:spPr>
          <a:xfrm>
            <a:off x="648000" y="1080000"/>
            <a:ext cx="8920800" cy="1656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endParaRPr lang="nl-NL" sz="1800" b="0" strike="noStrike" spc="-1">
              <a:solidFill>
                <a:srgbClr val="000000"/>
              </a:solidFill>
              <a:uFill>
                <a:solidFill>
                  <a:srgbClr val="FFFFFF"/>
                </a:solidFill>
              </a:uFill>
              <a:latin typeface="Arial"/>
            </a:endParaRPr>
          </a:p>
          <a:p>
            <a:pPr algn="ctr">
              <a:lnSpc>
                <a:spcPct val="100000"/>
              </a:lnSpc>
            </a:pPr>
            <a:endParaRPr lang="nl-NL" sz="1800" b="0" strike="noStrike" spc="-1">
              <a:solidFill>
                <a:srgbClr val="000000"/>
              </a:solidFill>
              <a:uFill>
                <a:solidFill>
                  <a:srgbClr val="FFFFFF"/>
                </a:solidFill>
              </a:uFill>
              <a:latin typeface="Arial"/>
            </a:endParaRPr>
          </a:p>
          <a:p>
            <a:pPr algn="ctr">
              <a:lnSpc>
                <a:spcPct val="100000"/>
              </a:lnSpc>
            </a:pPr>
            <a:r>
              <a:rPr lang="nl-NL" sz="3200" b="1" strike="noStrike" spc="-1">
                <a:solidFill>
                  <a:srgbClr val="000000"/>
                </a:solidFill>
                <a:uFill>
                  <a:solidFill>
                    <a:srgbClr val="FFFFFF"/>
                  </a:solidFill>
                </a:uFill>
                <a:latin typeface="Arial"/>
                <a:ea typeface="DejaVu Sans"/>
              </a:rPr>
              <a:t>Behoeftepeiling Senioren</a:t>
            </a:r>
            <a:endParaRPr lang="nl-NL" sz="1800" b="0" strike="noStrike" spc="-1">
              <a:solidFill>
                <a:srgbClr val="000000"/>
              </a:solidFill>
              <a:uFill>
                <a:solidFill>
                  <a:srgbClr val="FFFFFF"/>
                </a:solidFill>
              </a:uFill>
              <a:latin typeface="Arial"/>
            </a:endParaRPr>
          </a:p>
          <a:p>
            <a:pPr algn="ctr">
              <a:lnSpc>
                <a:spcPct val="100000"/>
              </a:lnSpc>
            </a:pPr>
            <a:r>
              <a:rPr lang="nl-NL" sz="3200" b="1" strike="noStrike" spc="-1">
                <a:solidFill>
                  <a:srgbClr val="000000"/>
                </a:solidFill>
                <a:uFill>
                  <a:solidFill>
                    <a:srgbClr val="FFFFFF"/>
                  </a:solidFill>
                </a:uFill>
                <a:latin typeface="Arial"/>
                <a:ea typeface="DejaVu Sans"/>
              </a:rPr>
              <a:t>gemeente Hilvarenbeek</a:t>
            </a:r>
            <a:endParaRPr lang="nl-NL" sz="1800" b="0" strike="noStrike" spc="-1">
              <a:solidFill>
                <a:srgbClr val="000000"/>
              </a:solidFill>
              <a:uFill>
                <a:solidFill>
                  <a:srgbClr val="FFFFFF"/>
                </a:solidFill>
              </a:uFill>
              <a:latin typeface="Arial"/>
            </a:endParaRPr>
          </a:p>
          <a:p>
            <a:pPr algn="ctr">
              <a:lnSpc>
                <a:spcPct val="100000"/>
              </a:lnSpc>
            </a:pPr>
            <a:endParaRPr lang="nl-NL" sz="1800" b="0" strike="noStrike" spc="-1">
              <a:solidFill>
                <a:srgbClr val="000000"/>
              </a:solidFill>
              <a:uFill>
                <a:solidFill>
                  <a:srgbClr val="FFFFFF"/>
                </a:solidFill>
              </a:uFill>
              <a:latin typeface="Arial"/>
            </a:endParaRPr>
          </a:p>
          <a:p>
            <a:pPr algn="ctr">
              <a:lnSpc>
                <a:spcPct val="100000"/>
              </a:lnSpc>
            </a:pPr>
            <a:r>
              <a:rPr lang="nl-NL" sz="2000" b="1" strike="noStrike" spc="-1">
                <a:solidFill>
                  <a:srgbClr val="000000"/>
                </a:solidFill>
                <a:uFill>
                  <a:solidFill>
                    <a:srgbClr val="FFFFFF"/>
                  </a:solidFill>
                </a:uFill>
                <a:latin typeface="Arial"/>
                <a:ea typeface="DejaVu Sans"/>
              </a:rPr>
              <a:t>	 Jaar 2019-2020</a:t>
            </a:r>
            <a:endParaRPr lang="nl-NL" sz="1800" b="0" strike="noStrike" spc="-1">
              <a:solidFill>
                <a:srgbClr val="000000"/>
              </a:solidFill>
              <a:uFill>
                <a:solidFill>
                  <a:srgbClr val="FFFFFF"/>
                </a:solidFill>
              </a:uFill>
              <a:latin typeface="Arial"/>
            </a:endParaRPr>
          </a:p>
          <a:p>
            <a:pPr algn="ctr">
              <a:lnSpc>
                <a:spcPct val="100000"/>
              </a:lnSpc>
            </a:pPr>
            <a:endParaRPr lang="nl-NL" sz="1800" b="0" strike="noStrike" spc="-1">
              <a:solidFill>
                <a:srgbClr val="000000"/>
              </a:solidFill>
              <a:uFill>
                <a:solidFill>
                  <a:srgbClr val="FFFFFF"/>
                </a:solidFill>
              </a:uFill>
              <a:latin typeface="Arial"/>
            </a:endParaRPr>
          </a:p>
        </p:txBody>
      </p:sp>
      <p:pic>
        <p:nvPicPr>
          <p:cNvPr id="289" name="Picture 288"/>
          <p:cNvPicPr/>
          <p:nvPr/>
        </p:nvPicPr>
        <p:blipFill>
          <a:blip r:embed="rId2" cstate="screen">
            <a:extLst>
              <a:ext uri="{28A0092B-C50C-407E-A947-70E740481C1C}">
                <a14:useLocalDpi xmlns:a14="http://schemas.microsoft.com/office/drawing/2010/main"/>
              </a:ext>
            </a:extLst>
          </a:blip>
          <a:stretch/>
        </p:blipFill>
        <p:spPr>
          <a:xfrm>
            <a:off x="3888000" y="3456000"/>
            <a:ext cx="2907720" cy="2808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TextShape 1"/>
          <p:cNvSpPr txBox="1"/>
          <p:nvPr/>
        </p:nvSpPr>
        <p:spPr>
          <a:xfrm>
            <a:off x="504000" y="301320"/>
            <a:ext cx="9071640" cy="1261440"/>
          </a:xfrm>
          <a:prstGeom prst="rect">
            <a:avLst/>
          </a:prstGeom>
          <a:noFill/>
          <a:ln>
            <a:noFill/>
          </a:ln>
        </p:spPr>
        <p:txBody>
          <a:bodyPr lIns="0" tIns="0" rIns="0" bIns="0" anchor="ctr"/>
          <a:lstStyle/>
          <a:p>
            <a:r>
              <a:rPr lang="nl-NL" sz="2800" b="1" strike="noStrike" spc="-1">
                <a:solidFill>
                  <a:srgbClr val="000000"/>
                </a:solidFill>
                <a:uFill>
                  <a:solidFill>
                    <a:srgbClr val="FFFFFF"/>
                  </a:solidFill>
                </a:uFill>
                <a:latin typeface="Arial"/>
              </a:rPr>
              <a:t>Sportinteresse senioren*</a:t>
            </a:r>
            <a:endParaRPr lang="nl-NL" sz="1800" b="0" strike="noStrike" spc="-1">
              <a:solidFill>
                <a:srgbClr val="000000"/>
              </a:solidFill>
              <a:uFill>
                <a:solidFill>
                  <a:srgbClr val="FFFFFF"/>
                </a:solidFill>
              </a:uFill>
              <a:latin typeface="Arial"/>
            </a:endParaRPr>
          </a:p>
        </p:txBody>
      </p:sp>
      <p:pic>
        <p:nvPicPr>
          <p:cNvPr id="323" name="Picture 322"/>
          <p:cNvPicPr/>
          <p:nvPr/>
        </p:nvPicPr>
        <p:blipFill>
          <a:blip r:embed="rId2"/>
          <a:stretch/>
        </p:blipFill>
        <p:spPr>
          <a:xfrm>
            <a:off x="2304000" y="1440000"/>
            <a:ext cx="4140000" cy="4608000"/>
          </a:xfrm>
          <a:prstGeom prst="rect">
            <a:avLst/>
          </a:prstGeom>
          <a:ln>
            <a:noFill/>
          </a:ln>
        </p:spPr>
      </p:pic>
      <p:sp>
        <p:nvSpPr>
          <p:cNvPr id="324" name="TextShape 2"/>
          <p:cNvSpPr txBox="1"/>
          <p:nvPr/>
        </p:nvSpPr>
        <p:spPr>
          <a:xfrm>
            <a:off x="2232000" y="6264000"/>
            <a:ext cx="6480000" cy="346320"/>
          </a:xfrm>
          <a:prstGeom prst="rect">
            <a:avLst/>
          </a:prstGeom>
          <a:noFill/>
          <a:ln>
            <a:noFill/>
          </a:ln>
        </p:spPr>
        <p:txBody>
          <a:bodyPr lIns="90000" tIns="45000" rIns="90000" bIns="45000"/>
          <a:lstStyle/>
          <a:p>
            <a:r>
              <a:rPr lang="nl-NL" sz="1800" b="0" strike="noStrike" spc="-1">
                <a:solidFill>
                  <a:srgbClr val="000000"/>
                </a:solidFill>
                <a:uFill>
                  <a:solidFill>
                    <a:srgbClr val="FFFFFF"/>
                  </a:solidFill>
                </a:uFill>
                <a:latin typeface="Arial"/>
              </a:rPr>
              <a:t>*vetgedrukt: promoten en/of nieuw opzetten</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TextShape 1"/>
          <p:cNvSpPr txBox="1"/>
          <p:nvPr/>
        </p:nvSpPr>
        <p:spPr>
          <a:xfrm>
            <a:off x="504000" y="301320"/>
            <a:ext cx="9071640" cy="1261440"/>
          </a:xfrm>
          <a:prstGeom prst="rect">
            <a:avLst/>
          </a:prstGeom>
          <a:noFill/>
          <a:ln>
            <a:noFill/>
          </a:ln>
        </p:spPr>
        <p:txBody>
          <a:bodyPr lIns="0" tIns="0" rIns="0" bIns="0" anchor="ctr"/>
          <a:lstStyle/>
          <a:p>
            <a:r>
              <a:rPr lang="nl-NL" sz="2800" b="1" strike="noStrike" spc="-1" dirty="0" err="1">
                <a:solidFill>
                  <a:srgbClr val="000000"/>
                </a:solidFill>
                <a:uFill>
                  <a:solidFill>
                    <a:srgbClr val="FFFFFF"/>
                  </a:solidFill>
                </a:uFill>
                <a:latin typeface="Arial"/>
              </a:rPr>
              <a:t>Voorkeursdag</a:t>
            </a:r>
            <a:r>
              <a:rPr lang="nl-NL" sz="2800" b="1" strike="noStrike" spc="-1" dirty="0">
                <a:solidFill>
                  <a:srgbClr val="000000"/>
                </a:solidFill>
                <a:uFill>
                  <a:solidFill>
                    <a:srgbClr val="FFFFFF"/>
                  </a:solidFill>
                </a:uFill>
                <a:latin typeface="Arial"/>
              </a:rPr>
              <a:t> en -dagdeel</a:t>
            </a:r>
            <a:endParaRPr lang="nl-NL" sz="1800" b="0" strike="noStrike" spc="-1" dirty="0">
              <a:solidFill>
                <a:srgbClr val="000000"/>
              </a:solidFill>
              <a:uFill>
                <a:solidFill>
                  <a:srgbClr val="FFFFFF"/>
                </a:solidFill>
              </a:uFill>
              <a:latin typeface="Arial"/>
            </a:endParaRPr>
          </a:p>
        </p:txBody>
      </p:sp>
      <p:pic>
        <p:nvPicPr>
          <p:cNvPr id="326" name="Picture 325"/>
          <p:cNvPicPr/>
          <p:nvPr/>
        </p:nvPicPr>
        <p:blipFill>
          <a:blip r:embed="rId2"/>
          <a:stretch/>
        </p:blipFill>
        <p:spPr>
          <a:xfrm>
            <a:off x="417600" y="1224000"/>
            <a:ext cx="8654400" cy="45234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extShape 1"/>
          <p:cNvSpPr txBox="1"/>
          <p:nvPr/>
        </p:nvSpPr>
        <p:spPr>
          <a:xfrm>
            <a:off x="792360" y="360000"/>
            <a:ext cx="9071640" cy="1261440"/>
          </a:xfrm>
          <a:prstGeom prst="rect">
            <a:avLst/>
          </a:prstGeom>
          <a:noFill/>
          <a:ln>
            <a:noFill/>
          </a:ln>
        </p:spPr>
        <p:txBody>
          <a:bodyPr lIns="0" tIns="0" rIns="0" bIns="0" anchor="ctr"/>
          <a:lstStyle/>
          <a:p>
            <a:r>
              <a:rPr lang="nl-NL" sz="2800" b="1" strike="noStrike" spc="-1">
                <a:solidFill>
                  <a:srgbClr val="000000"/>
                </a:solidFill>
                <a:uFill>
                  <a:solidFill>
                    <a:srgbClr val="FFFFFF"/>
                  </a:solidFill>
                </a:uFill>
                <a:latin typeface="Arial"/>
              </a:rPr>
              <a:t>Is men bereid extra te betalen en zo ja, 
					hoeveel per keer? </a:t>
            </a:r>
            <a:endParaRPr lang="nl-NL" sz="1800" b="0" strike="noStrike" spc="-1">
              <a:solidFill>
                <a:srgbClr val="000000"/>
              </a:solidFill>
              <a:uFill>
                <a:solidFill>
                  <a:srgbClr val="FFFFFF"/>
                </a:solidFill>
              </a:uFill>
              <a:latin typeface="Arial"/>
            </a:endParaRPr>
          </a:p>
        </p:txBody>
      </p:sp>
      <p:pic>
        <p:nvPicPr>
          <p:cNvPr id="328" name="Picture 327"/>
          <p:cNvPicPr/>
          <p:nvPr/>
        </p:nvPicPr>
        <p:blipFill>
          <a:blip r:embed="rId2"/>
          <a:stretch/>
        </p:blipFill>
        <p:spPr>
          <a:xfrm>
            <a:off x="1250280" y="2752200"/>
            <a:ext cx="8208000" cy="4534920"/>
          </a:xfrm>
          <a:prstGeom prst="rect">
            <a:avLst/>
          </a:prstGeom>
          <a:ln>
            <a:noFill/>
          </a:ln>
        </p:spPr>
      </p:pic>
      <p:pic>
        <p:nvPicPr>
          <p:cNvPr id="329" name="Picture 328"/>
          <p:cNvPicPr/>
          <p:nvPr/>
        </p:nvPicPr>
        <p:blipFill>
          <a:blip r:embed="rId3"/>
          <a:stretch/>
        </p:blipFill>
        <p:spPr>
          <a:xfrm>
            <a:off x="1951560" y="1765800"/>
            <a:ext cx="3816000" cy="795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TextShape 1"/>
          <p:cNvSpPr txBox="1"/>
          <p:nvPr/>
        </p:nvSpPr>
        <p:spPr>
          <a:xfrm>
            <a:off x="504000" y="301320"/>
            <a:ext cx="9071640" cy="1261440"/>
          </a:xfrm>
          <a:prstGeom prst="rect">
            <a:avLst/>
          </a:prstGeom>
          <a:noFill/>
          <a:ln>
            <a:noFill/>
          </a:ln>
        </p:spPr>
        <p:txBody>
          <a:bodyPr lIns="0" tIns="0" rIns="0" bIns="0" anchor="ctr"/>
          <a:lstStyle/>
          <a:p>
            <a:r>
              <a:rPr lang="nl-NL" sz="2800" b="1" strike="noStrike" spc="-1">
                <a:solidFill>
                  <a:srgbClr val="000000"/>
                </a:solidFill>
                <a:uFill>
                  <a:solidFill>
                    <a:srgbClr val="FFFFFF"/>
                  </a:solidFill>
                </a:uFill>
                <a:latin typeface="Arial"/>
              </a:rPr>
              <a:t>Wil men ook sporten buiten de eigen dorpskern?</a:t>
            </a:r>
            <a:endParaRPr lang="nl-NL" sz="1800" b="0" strike="noStrike" spc="-1">
              <a:solidFill>
                <a:srgbClr val="000000"/>
              </a:solidFill>
              <a:uFill>
                <a:solidFill>
                  <a:srgbClr val="FFFFFF"/>
                </a:solidFill>
              </a:uFill>
              <a:latin typeface="Arial"/>
            </a:endParaRPr>
          </a:p>
        </p:txBody>
      </p:sp>
      <p:pic>
        <p:nvPicPr>
          <p:cNvPr id="331" name="Picture 330"/>
          <p:cNvPicPr/>
          <p:nvPr/>
        </p:nvPicPr>
        <p:blipFill>
          <a:blip r:embed="rId2"/>
          <a:stretch/>
        </p:blipFill>
        <p:spPr>
          <a:xfrm>
            <a:off x="1800000" y="1574280"/>
            <a:ext cx="5040000" cy="742680"/>
          </a:xfrm>
          <a:prstGeom prst="rect">
            <a:avLst/>
          </a:prstGeom>
          <a:ln>
            <a:noFill/>
          </a:ln>
        </p:spPr>
      </p:pic>
      <p:sp>
        <p:nvSpPr>
          <p:cNvPr id="332" name="TextShape 2"/>
          <p:cNvSpPr txBox="1"/>
          <p:nvPr/>
        </p:nvSpPr>
        <p:spPr>
          <a:xfrm>
            <a:off x="432360" y="2520000"/>
            <a:ext cx="9071640" cy="1261440"/>
          </a:xfrm>
          <a:prstGeom prst="rect">
            <a:avLst/>
          </a:prstGeom>
          <a:noFill/>
          <a:ln>
            <a:noFill/>
          </a:ln>
        </p:spPr>
        <p:txBody>
          <a:bodyPr lIns="0" tIns="0" rIns="0" bIns="0" anchor="ctr"/>
          <a:lstStyle/>
          <a:p>
            <a:r>
              <a:rPr lang="nl-NL" sz="2800" b="1" strike="noStrike" spc="-1">
                <a:solidFill>
                  <a:srgbClr val="000000"/>
                </a:solidFill>
                <a:uFill>
                  <a:solidFill>
                    <a:srgbClr val="FFFFFF"/>
                  </a:solidFill>
                </a:uFill>
                <a:latin typeface="Arial"/>
              </a:rPr>
              <a:t>Contact sportcoach gewenst?</a:t>
            </a:r>
            <a:endParaRPr lang="nl-NL" sz="1800" b="0" strike="noStrike" spc="-1">
              <a:solidFill>
                <a:srgbClr val="000000"/>
              </a:solidFill>
              <a:uFill>
                <a:solidFill>
                  <a:srgbClr val="FFFFFF"/>
                </a:solidFill>
              </a:uFill>
              <a:latin typeface="Arial"/>
            </a:endParaRPr>
          </a:p>
        </p:txBody>
      </p:sp>
      <p:sp>
        <p:nvSpPr>
          <p:cNvPr id="333" name="TextShape 3"/>
          <p:cNvSpPr txBox="1"/>
          <p:nvPr/>
        </p:nvSpPr>
        <p:spPr>
          <a:xfrm>
            <a:off x="576000" y="3600000"/>
            <a:ext cx="7056000" cy="1224000"/>
          </a:xfrm>
          <a:prstGeom prst="rect">
            <a:avLst/>
          </a:prstGeom>
          <a:noFill/>
          <a:ln>
            <a:noFill/>
          </a:ln>
        </p:spPr>
        <p:txBody>
          <a:bodyPr lIns="90000" tIns="45000" rIns="90000" bIns="45000"/>
          <a:lstStyle/>
          <a:p>
            <a:r>
              <a:rPr lang="nl-NL" sz="1600" b="0" strike="noStrike" spc="-1">
                <a:solidFill>
                  <a:srgbClr val="000000"/>
                </a:solidFill>
                <a:uFill>
                  <a:solidFill>
                    <a:srgbClr val="FFFFFF"/>
                  </a:solidFill>
                </a:uFill>
                <a:latin typeface="Arial"/>
              </a:rPr>
              <a:t>Dit is 14x aangegeven (8%). </a:t>
            </a:r>
          </a:p>
          <a:p>
            <a:r>
              <a:rPr lang="nl-NL" sz="1600" b="0" strike="noStrike" spc="-1">
                <a:solidFill>
                  <a:srgbClr val="000000"/>
                </a:solidFill>
                <a:uFill>
                  <a:solidFill>
                    <a:srgbClr val="FFFFFF"/>
                  </a:solidFill>
                </a:uFill>
                <a:latin typeface="Arial"/>
              </a:rPr>
              <a:t>Inmiddels is met deze mensen contact opgenomen door het Steunpunt Aangepast Sporten. </a:t>
            </a:r>
          </a:p>
          <a:p>
            <a:r>
              <a:rPr lang="nl-NL" sz="1600" b="0" strike="noStrike" spc="-1">
                <a:solidFill>
                  <a:srgbClr val="000000"/>
                </a:solidFill>
                <a:uFill>
                  <a:solidFill>
                    <a:srgbClr val="FFFFFF"/>
                  </a:solidFill>
                </a:uFill>
                <a:latin typeface="Arial"/>
              </a:rPr>
              <a:t>Resultaat: mensen zijn begonnen met sporten en 5 mensen sporten nog steeds.</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extShape 1"/>
          <p:cNvSpPr txBox="1"/>
          <p:nvPr/>
        </p:nvSpPr>
        <p:spPr>
          <a:xfrm>
            <a:off x="504000" y="301320"/>
            <a:ext cx="9071640" cy="1261440"/>
          </a:xfrm>
          <a:prstGeom prst="rect">
            <a:avLst/>
          </a:prstGeom>
          <a:noFill/>
          <a:ln>
            <a:noFill/>
          </a:ln>
        </p:spPr>
        <p:txBody>
          <a:bodyPr lIns="0" tIns="0" rIns="0" bIns="0" anchor="ctr"/>
          <a:lstStyle/>
          <a:p>
            <a:r>
              <a:rPr lang="nl-NL" sz="2800" b="1" strike="noStrike" spc="-1">
                <a:solidFill>
                  <a:srgbClr val="000000"/>
                </a:solidFill>
                <a:uFill>
                  <a:solidFill>
                    <a:srgbClr val="FFFFFF"/>
                  </a:solidFill>
                </a:uFill>
                <a:latin typeface="Arial"/>
              </a:rPr>
              <a:t>Opmerkingen van de senioren (open vraag)</a:t>
            </a:r>
            <a:endParaRPr lang="nl-NL" sz="1800" b="0" strike="noStrike" spc="-1">
              <a:solidFill>
                <a:srgbClr val="000000"/>
              </a:solidFill>
              <a:uFill>
                <a:solidFill>
                  <a:srgbClr val="FFFFFF"/>
                </a:solidFill>
              </a:uFill>
              <a:latin typeface="Arial"/>
            </a:endParaRPr>
          </a:p>
        </p:txBody>
      </p:sp>
      <p:sp>
        <p:nvSpPr>
          <p:cNvPr id="335" name="TextShape 2"/>
          <p:cNvSpPr txBox="1"/>
          <p:nvPr/>
        </p:nvSpPr>
        <p:spPr>
          <a:xfrm>
            <a:off x="504000" y="1768680"/>
            <a:ext cx="9072000" cy="4384080"/>
          </a:xfrm>
          <a:prstGeom prst="rect">
            <a:avLst/>
          </a:prstGeom>
          <a:noFill/>
          <a:ln>
            <a:noFill/>
          </a:ln>
        </p:spPr>
        <p:txBody>
          <a:bodyPr lIns="0" tIns="0" rIns="0" bIns="0"/>
          <a:lstStyle/>
          <a:p>
            <a:pPr marL="393750" indent="-285750">
              <a:buClr>
                <a:srgbClr val="000000"/>
              </a:buClr>
              <a:buSzPct val="45000"/>
              <a:buFont typeface="Arial" panose="020B0604020202020204" pitchFamily="34" charset="0"/>
              <a:buChar char="•"/>
            </a:pPr>
            <a:r>
              <a:rPr lang="nl-NL" sz="1800" b="0" strike="noStrike" spc="-1" dirty="0">
                <a:solidFill>
                  <a:srgbClr val="000000"/>
                </a:solidFill>
                <a:uFill>
                  <a:solidFill>
                    <a:srgbClr val="FFFFFF"/>
                  </a:solidFill>
                </a:uFill>
                <a:latin typeface="Arial"/>
              </a:rPr>
              <a:t>Bijna geen andere sportmogelijkheden voor ouderen buiten Hilvarenbeek.</a:t>
            </a:r>
          </a:p>
          <a:p>
            <a:pPr marL="393750" indent="-285750">
              <a:buClr>
                <a:srgbClr val="000000"/>
              </a:buClr>
              <a:buSzPct val="45000"/>
              <a:buFont typeface="Arial" panose="020B0604020202020204" pitchFamily="34" charset="0"/>
              <a:buChar char="•"/>
            </a:pPr>
            <a:r>
              <a:rPr lang="nl-NL" sz="1800" b="0" strike="noStrike" spc="-1" dirty="0">
                <a:solidFill>
                  <a:srgbClr val="000000"/>
                </a:solidFill>
                <a:uFill>
                  <a:solidFill>
                    <a:srgbClr val="FFFFFF"/>
                  </a:solidFill>
                </a:uFill>
                <a:latin typeface="Arial"/>
              </a:rPr>
              <a:t>De reguliere sportactiviteiten zijn voor 60+ veel te duur (bijv. 25,- tot 35,- per maand). </a:t>
            </a:r>
          </a:p>
          <a:p>
            <a:pPr marL="393750" indent="-285750">
              <a:buClr>
                <a:srgbClr val="000000"/>
              </a:buClr>
              <a:buSzPct val="45000"/>
              <a:buFont typeface="Arial" panose="020B0604020202020204" pitchFamily="34" charset="0"/>
              <a:buChar char="•"/>
            </a:pPr>
            <a:r>
              <a:rPr lang="nl-NL" sz="1800" b="0" strike="noStrike" spc="-1" dirty="0">
                <a:solidFill>
                  <a:srgbClr val="000000"/>
                </a:solidFill>
                <a:uFill>
                  <a:solidFill>
                    <a:srgbClr val="FFFFFF"/>
                  </a:solidFill>
                </a:uFill>
                <a:latin typeface="Arial"/>
              </a:rPr>
              <a:t>Graag buiten.</a:t>
            </a:r>
          </a:p>
          <a:p>
            <a:pPr marL="393750" indent="-285750">
              <a:buClr>
                <a:srgbClr val="000000"/>
              </a:buClr>
              <a:buSzPct val="45000"/>
              <a:buFont typeface="Arial" panose="020B0604020202020204" pitchFamily="34" charset="0"/>
              <a:buChar char="•"/>
            </a:pPr>
            <a:r>
              <a:rPr lang="nl-NL" sz="1800" b="0" strike="noStrike" spc="-1" dirty="0">
                <a:solidFill>
                  <a:srgbClr val="000000"/>
                </a:solidFill>
                <a:uFill>
                  <a:solidFill>
                    <a:srgbClr val="FFFFFF"/>
                  </a:solidFill>
                </a:uFill>
                <a:latin typeface="Arial"/>
              </a:rPr>
              <a:t>Per dag 10.000 stappen.</a:t>
            </a:r>
          </a:p>
          <a:p>
            <a:pPr marL="393750" indent="-285750">
              <a:buClr>
                <a:srgbClr val="000000"/>
              </a:buClr>
              <a:buSzPct val="45000"/>
              <a:buFont typeface="Arial" panose="020B0604020202020204" pitchFamily="34" charset="0"/>
              <a:buChar char="•"/>
            </a:pPr>
            <a:r>
              <a:rPr lang="nl-NL" sz="1800" b="0" strike="noStrike" spc="-1" dirty="0">
                <a:solidFill>
                  <a:srgbClr val="000000"/>
                </a:solidFill>
                <a:uFill>
                  <a:solidFill>
                    <a:srgbClr val="FFFFFF"/>
                  </a:solidFill>
                </a:uFill>
                <a:latin typeface="Arial"/>
              </a:rPr>
              <a:t>Wil tijden zelf bepalen.</a:t>
            </a:r>
          </a:p>
          <a:p>
            <a:pPr marL="393750" indent="-285750">
              <a:buClr>
                <a:srgbClr val="000000"/>
              </a:buClr>
              <a:buSzPct val="45000"/>
              <a:buFont typeface="Arial" panose="020B0604020202020204" pitchFamily="34" charset="0"/>
              <a:buChar char="•"/>
            </a:pPr>
            <a:r>
              <a:rPr lang="nl-NL" sz="1800" b="0" strike="noStrike" spc="-1" dirty="0">
                <a:solidFill>
                  <a:srgbClr val="000000"/>
                </a:solidFill>
                <a:uFill>
                  <a:solidFill>
                    <a:srgbClr val="FFFFFF"/>
                  </a:solidFill>
                </a:uFill>
                <a:latin typeface="Arial"/>
              </a:rPr>
              <a:t>Zwembad extra verwarmd. </a:t>
            </a:r>
          </a:p>
        </p:txBody>
      </p:sp>
      <p:pic>
        <p:nvPicPr>
          <p:cNvPr id="336" name="Picture 629"/>
          <p:cNvPicPr/>
          <p:nvPr/>
        </p:nvPicPr>
        <p:blipFill>
          <a:blip r:embed="rId2" cstate="screen">
            <a:extLst>
              <a:ext uri="{28A0092B-C50C-407E-A947-70E740481C1C}">
                <a14:useLocalDpi xmlns:a14="http://schemas.microsoft.com/office/drawing/2010/main"/>
              </a:ext>
            </a:extLst>
          </a:blip>
          <a:stretch/>
        </p:blipFill>
        <p:spPr>
          <a:xfrm>
            <a:off x="3114806" y="3960720"/>
            <a:ext cx="3357000" cy="18525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extShape 1"/>
          <p:cNvSpPr txBox="1"/>
          <p:nvPr/>
        </p:nvSpPr>
        <p:spPr>
          <a:xfrm>
            <a:off x="504000" y="301320"/>
            <a:ext cx="9071640" cy="1261440"/>
          </a:xfrm>
          <a:prstGeom prst="rect">
            <a:avLst/>
          </a:prstGeom>
          <a:noFill/>
          <a:ln>
            <a:noFill/>
          </a:ln>
        </p:spPr>
        <p:txBody>
          <a:bodyPr lIns="0" tIns="0" rIns="0" bIns="0" anchor="ctr"/>
          <a:lstStyle/>
          <a:p>
            <a:r>
              <a:rPr lang="nl-NL" sz="2800" b="1" strike="noStrike" spc="-1">
                <a:solidFill>
                  <a:srgbClr val="000000"/>
                </a:solidFill>
                <a:uFill>
                  <a:solidFill>
                    <a:srgbClr val="FFFFFF"/>
                  </a:solidFill>
                </a:uFill>
                <a:latin typeface="Arial"/>
              </a:rPr>
              <a:t>Conclusies (1)</a:t>
            </a:r>
            <a:endParaRPr lang="nl-NL" sz="1800" b="0" strike="noStrike" spc="-1">
              <a:solidFill>
                <a:srgbClr val="000000"/>
              </a:solidFill>
              <a:uFill>
                <a:solidFill>
                  <a:srgbClr val="FFFFFF"/>
                </a:solidFill>
              </a:uFill>
              <a:latin typeface="Arial"/>
            </a:endParaRPr>
          </a:p>
        </p:txBody>
      </p:sp>
      <p:sp>
        <p:nvSpPr>
          <p:cNvPr id="338" name="TextShape 2"/>
          <p:cNvSpPr txBox="1"/>
          <p:nvPr/>
        </p:nvSpPr>
        <p:spPr>
          <a:xfrm>
            <a:off x="503640" y="1375920"/>
            <a:ext cx="9072000" cy="4384080"/>
          </a:xfrm>
          <a:prstGeom prst="rect">
            <a:avLst/>
          </a:prstGeom>
          <a:noFill/>
          <a:ln>
            <a:noFill/>
          </a:ln>
        </p:spPr>
        <p:txBody>
          <a:bodyPr lIns="0" tIns="0" rIns="0" bIns="0"/>
          <a:lstStyle/>
          <a:p>
            <a:pPr marL="432000" indent="-324000">
              <a:buClr>
                <a:srgbClr val="000000"/>
              </a:buClr>
              <a:buSzPct val="45000"/>
              <a:buFont typeface="Wingdings" charset="2"/>
              <a:buChar char=""/>
            </a:pPr>
            <a:r>
              <a:rPr lang="nl-NL" sz="1800" b="0" strike="noStrike" spc="-1" dirty="0">
                <a:solidFill>
                  <a:srgbClr val="000000"/>
                </a:solidFill>
                <a:uFill>
                  <a:solidFill>
                    <a:srgbClr val="FFFFFF"/>
                  </a:solidFill>
                </a:uFill>
                <a:latin typeface="Arial"/>
                <a:ea typeface="DejaVu Sans"/>
              </a:rPr>
              <a:t>De meeste senioren fietsen en/of wandelen, samen met hun partner. </a:t>
            </a:r>
            <a:endParaRPr lang="nl-NL" sz="2800" b="0" strike="noStrike" spc="-1" dirty="0">
              <a:solidFill>
                <a:srgbClr val="000000"/>
              </a:solidFill>
              <a:uFill>
                <a:solidFill>
                  <a:srgbClr val="FFFFFF"/>
                </a:solidFill>
              </a:uFill>
              <a:latin typeface="Arial"/>
            </a:endParaRPr>
          </a:p>
          <a:p>
            <a:pPr marL="432000" indent="-324000">
              <a:buClr>
                <a:srgbClr val="000000"/>
              </a:buClr>
              <a:buSzPct val="45000"/>
              <a:buFont typeface="Wingdings" charset="2"/>
              <a:buChar char=""/>
            </a:pPr>
            <a:r>
              <a:rPr lang="nl-NL" sz="1800" b="0" strike="noStrike" spc="-1" dirty="0">
                <a:solidFill>
                  <a:srgbClr val="000000"/>
                </a:solidFill>
                <a:uFill>
                  <a:solidFill>
                    <a:srgbClr val="FFFFFF"/>
                  </a:solidFill>
                </a:uFill>
                <a:latin typeface="Arial"/>
                <a:ea typeface="DejaVu Sans"/>
              </a:rPr>
              <a:t>Daarnaast gaan vrouwen zwemmen, gymmen of naar tai </a:t>
            </a:r>
            <a:r>
              <a:rPr lang="nl-NL" sz="1800" b="0" strike="noStrike" spc="-1" dirty="0" err="1">
                <a:solidFill>
                  <a:srgbClr val="000000"/>
                </a:solidFill>
                <a:uFill>
                  <a:solidFill>
                    <a:srgbClr val="FFFFFF"/>
                  </a:solidFill>
                </a:uFill>
                <a:latin typeface="Arial"/>
                <a:ea typeface="DejaVu Sans"/>
              </a:rPr>
              <a:t>chi</a:t>
            </a:r>
            <a:r>
              <a:rPr lang="nl-NL" sz="1800" b="0" strike="noStrike" spc="-1" dirty="0">
                <a:solidFill>
                  <a:srgbClr val="000000"/>
                </a:solidFill>
                <a:uFill>
                  <a:solidFill>
                    <a:srgbClr val="FFFFFF"/>
                  </a:solidFill>
                </a:uFill>
                <a:latin typeface="Arial"/>
                <a:ea typeface="DejaVu Sans"/>
              </a:rPr>
              <a:t>; mannen biljarten meer, gaan golfen of hardlopen.</a:t>
            </a:r>
            <a:endParaRPr lang="nl-NL" sz="2800" b="0" strike="noStrike" spc="-1" dirty="0">
              <a:solidFill>
                <a:srgbClr val="000000"/>
              </a:solidFill>
              <a:uFill>
                <a:solidFill>
                  <a:srgbClr val="FFFFFF"/>
                </a:solidFill>
              </a:uFill>
              <a:latin typeface="Arial"/>
            </a:endParaRPr>
          </a:p>
          <a:p>
            <a:pPr marL="432000" indent="-324000">
              <a:buClr>
                <a:srgbClr val="000000"/>
              </a:buClr>
              <a:buSzPct val="45000"/>
              <a:buFont typeface="Wingdings" charset="2"/>
              <a:buChar char=""/>
            </a:pPr>
            <a:r>
              <a:rPr lang="nl-NL" sz="1800" b="0" strike="noStrike" spc="-1" dirty="0">
                <a:solidFill>
                  <a:srgbClr val="000000"/>
                </a:solidFill>
                <a:uFill>
                  <a:solidFill>
                    <a:srgbClr val="FFFFFF"/>
                  </a:solidFill>
                </a:uFill>
                <a:latin typeface="Arial"/>
                <a:ea typeface="DejaVu Sans"/>
              </a:rPr>
              <a:t>48% van de respondenten is lid van een vereniging of sportschool. </a:t>
            </a:r>
            <a:endParaRPr lang="nl-NL" sz="2800" b="0" strike="noStrike" spc="-1" dirty="0">
              <a:solidFill>
                <a:srgbClr val="000000"/>
              </a:solidFill>
              <a:uFill>
                <a:solidFill>
                  <a:srgbClr val="FFFFFF"/>
                </a:solidFill>
              </a:uFill>
              <a:latin typeface="Arial"/>
            </a:endParaRPr>
          </a:p>
          <a:p>
            <a:pPr marL="432000" indent="-324000">
              <a:buClr>
                <a:srgbClr val="000000"/>
              </a:buClr>
              <a:buSzPct val="45000"/>
              <a:buFont typeface="Wingdings" charset="2"/>
              <a:buChar char=""/>
            </a:pPr>
            <a:r>
              <a:rPr lang="nl-NL" sz="1800" b="0" strike="noStrike" spc="-1" dirty="0">
                <a:solidFill>
                  <a:srgbClr val="000000"/>
                </a:solidFill>
                <a:uFill>
                  <a:solidFill>
                    <a:srgbClr val="FFFFFF"/>
                  </a:solidFill>
                </a:uFill>
                <a:latin typeface="Arial"/>
                <a:ea typeface="DejaVu Sans"/>
              </a:rPr>
              <a:t>Dit komt waarschijnlijk doordat de vragenlijst is ingevuld door de actievere senioren (sporten 2x of vaker per week).</a:t>
            </a:r>
            <a:endParaRPr lang="nl-NL" sz="2800" b="0" strike="noStrike" spc="-1" dirty="0">
              <a:solidFill>
                <a:srgbClr val="000000"/>
              </a:solidFill>
              <a:uFill>
                <a:solidFill>
                  <a:srgbClr val="FFFFFF"/>
                </a:solidFill>
              </a:uFill>
              <a:latin typeface="Arial"/>
            </a:endParaRPr>
          </a:p>
          <a:p>
            <a:pPr marL="432000" indent="-324000">
              <a:buClr>
                <a:srgbClr val="000000"/>
              </a:buClr>
              <a:buSzPct val="45000"/>
              <a:buFont typeface="Wingdings" charset="2"/>
              <a:buChar char=""/>
            </a:pPr>
            <a:r>
              <a:rPr lang="nl-NL" sz="1800" b="0" strike="noStrike" spc="-1" dirty="0">
                <a:solidFill>
                  <a:srgbClr val="000000"/>
                </a:solidFill>
                <a:uFill>
                  <a:solidFill>
                    <a:srgbClr val="FFFFFF"/>
                  </a:solidFill>
                </a:uFill>
                <a:latin typeface="Arial"/>
                <a:ea typeface="DejaVu Sans"/>
              </a:rPr>
              <a:t>Als men vaker wil sporten, is dit vooral voor de gezondheid of de sociale contacten. </a:t>
            </a:r>
            <a:endParaRPr lang="nl-NL" sz="2800" b="0" strike="noStrike" spc="-1" dirty="0">
              <a:solidFill>
                <a:srgbClr val="000000"/>
              </a:solidFill>
              <a:uFill>
                <a:solidFill>
                  <a:srgbClr val="FFFFFF"/>
                </a:solidFill>
              </a:uFill>
              <a:latin typeface="Arial"/>
            </a:endParaRPr>
          </a:p>
          <a:p>
            <a:pPr marL="432000" indent="-324000">
              <a:buClr>
                <a:srgbClr val="000000"/>
              </a:buClr>
              <a:buSzPct val="45000"/>
              <a:buFont typeface="Wingdings" charset="2"/>
              <a:buChar char=""/>
            </a:pPr>
            <a:r>
              <a:rPr lang="nl-NL" sz="1800" b="0" strike="noStrike" spc="-1" dirty="0">
                <a:solidFill>
                  <a:srgbClr val="000000"/>
                </a:solidFill>
                <a:uFill>
                  <a:solidFill>
                    <a:srgbClr val="FFFFFF"/>
                  </a:solidFill>
                </a:uFill>
                <a:latin typeface="Arial"/>
                <a:ea typeface="DejaVu Sans"/>
              </a:rPr>
              <a:t>Variatie in aanbod is beperkt. Er zijn maar enkele verenigingen die seniorensport aanbieden, terwijl hier wel vraag naar is. Hierdoor ligt de sportinteresse vooral bij de sport die men al beoefent en gaat men zelf fietsen en wandelen, maar er is ook interesse voor:</a:t>
            </a:r>
            <a:endParaRPr lang="nl-NL" sz="2800" b="0" strike="noStrike" spc="-1" dirty="0">
              <a:solidFill>
                <a:srgbClr val="000000"/>
              </a:solidFill>
              <a:uFill>
                <a:solidFill>
                  <a:srgbClr val="FFFFFF"/>
                </a:solidFill>
              </a:uFill>
              <a:latin typeface="Arial"/>
            </a:endParaRPr>
          </a:p>
          <a:p>
            <a:pPr marL="864000" lvl="1" indent="-324000">
              <a:buClr>
                <a:srgbClr val="000000"/>
              </a:buClr>
              <a:buSzPct val="75000"/>
              <a:buFont typeface="Symbol" charset="2"/>
              <a:buChar char=""/>
            </a:pPr>
            <a:r>
              <a:rPr lang="nl-NL" sz="1800" b="0" strike="noStrike" spc="-1" dirty="0">
                <a:solidFill>
                  <a:srgbClr val="000000"/>
                </a:solidFill>
                <a:uFill>
                  <a:solidFill>
                    <a:srgbClr val="FFFFFF"/>
                  </a:solidFill>
                </a:uFill>
                <a:latin typeface="Arial"/>
                <a:ea typeface="DejaVu Sans"/>
              </a:rPr>
              <a:t>Ballroomdancing</a:t>
            </a:r>
            <a:endParaRPr lang="nl-NL" sz="2000" b="0" strike="noStrike" spc="-1" dirty="0">
              <a:solidFill>
                <a:srgbClr val="000000"/>
              </a:solidFill>
              <a:uFill>
                <a:solidFill>
                  <a:srgbClr val="FFFFFF"/>
                </a:solidFill>
              </a:uFill>
              <a:latin typeface="Arial"/>
            </a:endParaRPr>
          </a:p>
          <a:p>
            <a:pPr marL="864000" lvl="1" indent="-324000">
              <a:buClr>
                <a:srgbClr val="000000"/>
              </a:buClr>
              <a:buSzPct val="75000"/>
              <a:buFont typeface="Symbol" charset="2"/>
              <a:buChar char=""/>
            </a:pPr>
            <a:r>
              <a:rPr lang="nl-NL" sz="1800" b="0" strike="noStrike" spc="-1" dirty="0">
                <a:solidFill>
                  <a:srgbClr val="000000"/>
                </a:solidFill>
                <a:uFill>
                  <a:solidFill>
                    <a:srgbClr val="FFFFFF"/>
                  </a:solidFill>
                </a:uFill>
                <a:latin typeface="Arial"/>
                <a:ea typeface="DejaVu Sans"/>
              </a:rPr>
              <a:t>Pilates</a:t>
            </a:r>
            <a:endParaRPr lang="nl-NL" sz="2000" b="0" strike="noStrike" spc="-1" dirty="0">
              <a:solidFill>
                <a:srgbClr val="000000"/>
              </a:solidFill>
              <a:uFill>
                <a:solidFill>
                  <a:srgbClr val="FFFFFF"/>
                </a:solidFill>
              </a:uFill>
              <a:latin typeface="Arial"/>
            </a:endParaRPr>
          </a:p>
          <a:p>
            <a:pPr marL="864000" lvl="1" indent="-324000">
              <a:buClr>
                <a:srgbClr val="000000"/>
              </a:buClr>
              <a:buSzPct val="75000"/>
              <a:buFont typeface="Symbol" charset="2"/>
              <a:buChar char=""/>
            </a:pPr>
            <a:r>
              <a:rPr lang="nl-NL" sz="1800" b="0" strike="noStrike" spc="-1" dirty="0">
                <a:solidFill>
                  <a:srgbClr val="000000"/>
                </a:solidFill>
                <a:uFill>
                  <a:solidFill>
                    <a:srgbClr val="FFFFFF"/>
                  </a:solidFill>
                </a:uFill>
                <a:latin typeface="Arial"/>
                <a:ea typeface="DejaVu Sans"/>
              </a:rPr>
              <a:t>Bootcamp</a:t>
            </a:r>
            <a:endParaRPr lang="nl-NL" sz="2000" b="0" strike="noStrike" spc="-1" dirty="0">
              <a:solidFill>
                <a:srgbClr val="000000"/>
              </a:solidFill>
              <a:uFill>
                <a:solidFill>
                  <a:srgbClr val="FFFFFF"/>
                </a:solidFill>
              </a:uFill>
              <a:latin typeface="Arial"/>
            </a:endParaRPr>
          </a:p>
          <a:p>
            <a:pPr marL="864000" lvl="1" indent="-324000">
              <a:buClr>
                <a:srgbClr val="000000"/>
              </a:buClr>
              <a:buSzPct val="75000"/>
              <a:buFont typeface="Symbol" charset="2"/>
              <a:buChar char=""/>
            </a:pPr>
            <a:r>
              <a:rPr lang="nl-NL" sz="1800" b="0" strike="noStrike" spc="-1" dirty="0" err="1">
                <a:solidFill>
                  <a:srgbClr val="000000"/>
                </a:solidFill>
                <a:uFill>
                  <a:solidFill>
                    <a:srgbClr val="FFFFFF"/>
                  </a:solidFill>
                </a:uFill>
                <a:latin typeface="Arial"/>
                <a:ea typeface="DejaVu Sans"/>
              </a:rPr>
              <a:t>Walking</a:t>
            </a:r>
            <a:r>
              <a:rPr lang="nl-NL" sz="1800" b="0" strike="noStrike" spc="-1" dirty="0">
                <a:solidFill>
                  <a:srgbClr val="000000"/>
                </a:solidFill>
                <a:uFill>
                  <a:solidFill>
                    <a:srgbClr val="FFFFFF"/>
                  </a:solidFill>
                </a:uFill>
                <a:latin typeface="Arial"/>
                <a:ea typeface="DejaVu Sans"/>
              </a:rPr>
              <a:t> </a:t>
            </a:r>
            <a:r>
              <a:rPr lang="nl-NL" sz="1800" b="0" strike="noStrike" spc="-1" dirty="0" err="1">
                <a:solidFill>
                  <a:srgbClr val="000000"/>
                </a:solidFill>
                <a:uFill>
                  <a:solidFill>
                    <a:srgbClr val="FFFFFF"/>
                  </a:solidFill>
                </a:uFill>
                <a:latin typeface="Arial"/>
                <a:ea typeface="DejaVu Sans"/>
              </a:rPr>
              <a:t>football</a:t>
            </a:r>
            <a:endParaRPr lang="nl-NL" sz="2000" b="0" strike="noStrike" spc="-1" dirty="0">
              <a:solidFill>
                <a:srgbClr val="000000"/>
              </a:solidFill>
              <a:uFill>
                <a:solidFill>
                  <a:srgbClr val="FFFFFF"/>
                </a:solidFill>
              </a:uFill>
              <a:latin typeface="Arial"/>
            </a:endParaRPr>
          </a:p>
          <a:p>
            <a:pPr marL="864000" lvl="1" indent="-324000">
              <a:buClr>
                <a:srgbClr val="000000"/>
              </a:buClr>
              <a:buSzPct val="75000"/>
              <a:buFont typeface="Symbol" charset="2"/>
              <a:buChar char=""/>
            </a:pPr>
            <a:r>
              <a:rPr lang="nl-NL" sz="1800" b="0" strike="noStrike" spc="-1" dirty="0">
                <a:solidFill>
                  <a:srgbClr val="000000"/>
                </a:solidFill>
                <a:uFill>
                  <a:solidFill>
                    <a:srgbClr val="FFFFFF"/>
                  </a:solidFill>
                </a:uFill>
                <a:latin typeface="Arial"/>
                <a:ea typeface="DejaVu Sans"/>
              </a:rPr>
              <a:t>Sjoelen</a:t>
            </a:r>
            <a:endParaRPr lang="nl-NL" sz="2000" b="0" strike="noStrike" spc="-1" dirty="0">
              <a:solidFill>
                <a:srgbClr val="000000"/>
              </a:solidFill>
              <a:uFill>
                <a:solidFill>
                  <a:srgbClr val="FFFFFF"/>
                </a:solidFill>
              </a:uFill>
              <a:latin typeface="Arial"/>
            </a:endParaRPr>
          </a:p>
        </p:txBody>
      </p:sp>
      <p:pic>
        <p:nvPicPr>
          <p:cNvPr id="339" name="Picture 630"/>
          <p:cNvPicPr/>
          <p:nvPr/>
        </p:nvPicPr>
        <p:blipFill>
          <a:blip r:embed="rId2" cstate="screen">
            <a:extLst>
              <a:ext uri="{28A0092B-C50C-407E-A947-70E740481C1C}">
                <a14:useLocalDpi xmlns:a14="http://schemas.microsoft.com/office/drawing/2010/main"/>
              </a:ext>
            </a:extLst>
          </a:blip>
          <a:stretch/>
        </p:blipFill>
        <p:spPr>
          <a:xfrm>
            <a:off x="3600000" y="5472000"/>
            <a:ext cx="3345120" cy="1881000"/>
          </a:xfrm>
          <a:prstGeom prst="rect">
            <a:avLst/>
          </a:prstGeom>
          <a:ln>
            <a:noFill/>
          </a:ln>
        </p:spPr>
      </p:pic>
      <p:pic>
        <p:nvPicPr>
          <p:cNvPr id="340" name="Picture 339"/>
          <p:cNvPicPr/>
          <p:nvPr/>
        </p:nvPicPr>
        <p:blipFill>
          <a:blip r:embed="rId3" cstate="screen">
            <a:extLst>
              <a:ext uri="{28A0092B-C50C-407E-A947-70E740481C1C}">
                <a14:useLocalDpi xmlns:a14="http://schemas.microsoft.com/office/drawing/2010/main"/>
              </a:ext>
            </a:extLst>
          </a:blip>
          <a:stretch/>
        </p:blipFill>
        <p:spPr>
          <a:xfrm>
            <a:off x="7057800" y="5472000"/>
            <a:ext cx="2806200" cy="1871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TextShape 1"/>
          <p:cNvSpPr txBox="1"/>
          <p:nvPr/>
        </p:nvSpPr>
        <p:spPr>
          <a:xfrm>
            <a:off x="504000" y="301320"/>
            <a:ext cx="9071640" cy="1261440"/>
          </a:xfrm>
          <a:prstGeom prst="rect">
            <a:avLst/>
          </a:prstGeom>
          <a:noFill/>
          <a:ln>
            <a:noFill/>
          </a:ln>
        </p:spPr>
        <p:txBody>
          <a:bodyPr lIns="0" tIns="0" rIns="0" bIns="0" anchor="ctr"/>
          <a:lstStyle/>
          <a:p>
            <a:r>
              <a:rPr lang="nl-NL" sz="2800" b="1" strike="noStrike" spc="-1">
                <a:solidFill>
                  <a:srgbClr val="000000"/>
                </a:solidFill>
                <a:uFill>
                  <a:solidFill>
                    <a:srgbClr val="FFFFFF"/>
                  </a:solidFill>
                </a:uFill>
                <a:latin typeface="Arial"/>
              </a:rPr>
              <a:t>Conclusies (2) </a:t>
            </a:r>
          </a:p>
        </p:txBody>
      </p:sp>
      <p:sp>
        <p:nvSpPr>
          <p:cNvPr id="342" name="TextShape 2"/>
          <p:cNvSpPr txBox="1"/>
          <p:nvPr/>
        </p:nvSpPr>
        <p:spPr>
          <a:xfrm>
            <a:off x="504000" y="1562760"/>
            <a:ext cx="9072000" cy="4590000"/>
          </a:xfrm>
          <a:prstGeom prst="rect">
            <a:avLst/>
          </a:prstGeom>
          <a:noFill/>
          <a:ln>
            <a:noFill/>
          </a:ln>
        </p:spPr>
        <p:txBody>
          <a:bodyPr lIns="0" tIns="0" rIns="0" bIns="0"/>
          <a:lstStyle/>
          <a:p>
            <a:pPr marL="432000" indent="-324000">
              <a:buClr>
                <a:srgbClr val="000000"/>
              </a:buClr>
              <a:buSzPct val="45000"/>
              <a:buFont typeface="Wingdings" charset="2"/>
              <a:buChar char=""/>
            </a:pPr>
            <a:r>
              <a:rPr lang="nl-NL" sz="1800" b="0" strike="noStrike" spc="-1" dirty="0">
                <a:solidFill>
                  <a:srgbClr val="000000"/>
                </a:solidFill>
                <a:uFill>
                  <a:solidFill>
                    <a:srgbClr val="FFFFFF"/>
                  </a:solidFill>
                </a:uFill>
                <a:latin typeface="Arial"/>
              </a:rPr>
              <a:t>Men sport het liefst in het eerste deel van de week (ma, di, wo). Favoriete dagdelen zijn de ochtend en de middag. </a:t>
            </a:r>
          </a:p>
          <a:p>
            <a:pPr marL="432000" indent="-324000">
              <a:buClr>
                <a:srgbClr val="000000"/>
              </a:buClr>
              <a:buSzPct val="45000"/>
              <a:buFont typeface="Wingdings" charset="2"/>
              <a:buChar char=""/>
            </a:pPr>
            <a:r>
              <a:rPr lang="nl-NL" sz="1800" b="0" strike="noStrike" spc="-1" dirty="0">
                <a:solidFill>
                  <a:srgbClr val="000000"/>
                </a:solidFill>
                <a:uFill>
                  <a:solidFill>
                    <a:srgbClr val="FFFFFF"/>
                  </a:solidFill>
                </a:uFill>
                <a:latin typeface="Arial"/>
              </a:rPr>
              <a:t>Daarnaast zijn ook de donderdag- en de zaterdagmiddag en de vrijdagochtend goede dagdelen om een activiteit aan te bieden. </a:t>
            </a:r>
          </a:p>
          <a:p>
            <a:pPr marL="432000" indent="-324000">
              <a:buClr>
                <a:srgbClr val="000000"/>
              </a:buClr>
              <a:buSzPct val="45000"/>
              <a:buFont typeface="Wingdings" charset="2"/>
              <a:buChar char=""/>
            </a:pPr>
            <a:r>
              <a:rPr lang="nl-NL" sz="1800" b="0" strike="noStrike" spc="-1" dirty="0">
                <a:solidFill>
                  <a:srgbClr val="000000"/>
                </a:solidFill>
                <a:uFill>
                  <a:solidFill>
                    <a:srgbClr val="FFFFFF"/>
                  </a:solidFill>
                </a:uFill>
                <a:latin typeface="Arial"/>
              </a:rPr>
              <a:t>1/3 deel van de respondenten is bereid extra te betalen, tot een bedrag van </a:t>
            </a:r>
            <a:r>
              <a:rPr lang="nl-NL" sz="1800" b="0" strike="noStrike" spc="-1" dirty="0">
                <a:solidFill>
                  <a:srgbClr val="000000"/>
                </a:solidFill>
                <a:uFill>
                  <a:solidFill>
                    <a:srgbClr val="FFFFFF"/>
                  </a:solidFill>
                </a:uFill>
                <a:latin typeface="Arial"/>
                <a:ea typeface="Arial"/>
              </a:rPr>
              <a:t>€ 5,- per keer. </a:t>
            </a:r>
            <a:endParaRPr lang="nl-NL" sz="1800" b="0" strike="noStrike" spc="-1" dirty="0">
              <a:solidFill>
                <a:srgbClr val="000000"/>
              </a:solidFill>
              <a:uFill>
                <a:solidFill>
                  <a:srgbClr val="FFFFFF"/>
                </a:solidFill>
              </a:uFill>
              <a:latin typeface="Arial"/>
            </a:endParaRPr>
          </a:p>
          <a:p>
            <a:pPr marL="432000" indent="-324000">
              <a:buClr>
                <a:srgbClr val="000000"/>
              </a:buClr>
              <a:buSzPct val="45000"/>
              <a:buFont typeface="Wingdings" charset="2"/>
              <a:buChar char=""/>
            </a:pPr>
            <a:r>
              <a:rPr lang="nl-NL" sz="1800" b="0" strike="noStrike" spc="-1" dirty="0">
                <a:solidFill>
                  <a:srgbClr val="000000"/>
                </a:solidFill>
                <a:uFill>
                  <a:solidFill>
                    <a:srgbClr val="FFFFFF"/>
                  </a:solidFill>
                </a:uFill>
                <a:latin typeface="Arial"/>
                <a:ea typeface="Arial"/>
              </a:rPr>
              <a:t>Men wil het liefst in de eigen dorpskern sporten, en anders binnen de gemeente Hilvarenbeek. Niet daarbuiten.</a:t>
            </a:r>
            <a:endParaRPr lang="nl-NL" sz="1800" b="0" strike="noStrike" spc="-1" dirty="0">
              <a:solidFill>
                <a:srgbClr val="000000"/>
              </a:solidFill>
              <a:uFill>
                <a:solidFill>
                  <a:srgbClr val="FFFFFF"/>
                </a:solidFill>
              </a:uFill>
              <a:latin typeface="Arial"/>
            </a:endParaRPr>
          </a:p>
          <a:p>
            <a:pPr marL="432000" indent="-324000">
              <a:buClr>
                <a:srgbClr val="000000"/>
              </a:buClr>
              <a:buSzPct val="45000"/>
              <a:buFont typeface="Wingdings" charset="2"/>
              <a:buChar char=""/>
            </a:pPr>
            <a:r>
              <a:rPr lang="nl-NL" sz="1800" b="0" strike="noStrike" spc="-1" dirty="0">
                <a:solidFill>
                  <a:srgbClr val="000000"/>
                </a:solidFill>
                <a:uFill>
                  <a:solidFill>
                    <a:srgbClr val="FFFFFF"/>
                  </a:solidFill>
                </a:uFill>
                <a:latin typeface="Arial"/>
                <a:ea typeface="Arial"/>
              </a:rPr>
              <a:t>14 mensen hebben aangegeven contact te willen met een sportcoach. Dit is inmiddels opgepakt door het Steunpunt Aangepast Sporten en 5 mensen hiervan sporten nog steeds.</a:t>
            </a:r>
            <a:endParaRPr lang="nl-NL" sz="1800" b="0" strike="noStrike" spc="-1" dirty="0">
              <a:solidFill>
                <a:srgbClr val="000000"/>
              </a:solidFill>
              <a:uFill>
                <a:solidFill>
                  <a:srgbClr val="FFFFFF"/>
                </a:solidFill>
              </a:uFill>
              <a:latin typeface="Arial"/>
            </a:endParaRPr>
          </a:p>
          <a:p>
            <a:pPr marL="432000" indent="-324000">
              <a:buClr>
                <a:srgbClr val="000000"/>
              </a:buClr>
              <a:buSzPct val="45000"/>
              <a:buFont typeface="Wingdings" charset="2"/>
              <a:buChar char=""/>
            </a:pPr>
            <a:endParaRPr lang="nl-NL"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CustomShape 1"/>
          <p:cNvSpPr/>
          <p:nvPr/>
        </p:nvSpPr>
        <p:spPr>
          <a:xfrm>
            <a:off x="504000" y="288000"/>
            <a:ext cx="9071640" cy="1261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nl-NL" sz="2800" b="1" strike="noStrike" spc="-1">
                <a:solidFill>
                  <a:srgbClr val="000000"/>
                </a:solidFill>
                <a:uFill>
                  <a:solidFill>
                    <a:srgbClr val="FFFFFF"/>
                  </a:solidFill>
                </a:uFill>
                <a:latin typeface="Arial"/>
                <a:ea typeface="DejaVu Sans"/>
              </a:rPr>
              <a:t>Vervolg</a:t>
            </a:r>
            <a:endParaRPr lang="nl-NL" sz="1800" b="0" strike="noStrike" spc="-1">
              <a:solidFill>
                <a:srgbClr val="000000"/>
              </a:solidFill>
              <a:uFill>
                <a:solidFill>
                  <a:srgbClr val="FFFFFF"/>
                </a:solidFill>
              </a:uFill>
              <a:latin typeface="Arial"/>
            </a:endParaRPr>
          </a:p>
        </p:txBody>
      </p:sp>
      <p:sp>
        <p:nvSpPr>
          <p:cNvPr id="344" name="CustomShape 2"/>
          <p:cNvSpPr/>
          <p:nvPr/>
        </p:nvSpPr>
        <p:spPr>
          <a:xfrm>
            <a:off x="504000" y="1368000"/>
            <a:ext cx="9071640" cy="4784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432000" indent="-323640">
              <a:lnSpc>
                <a:spcPct val="100000"/>
              </a:lnSpc>
              <a:buClr>
                <a:srgbClr val="000000"/>
              </a:buClr>
              <a:buSzPct val="45000"/>
              <a:buFont typeface="Wingdings" charset="2"/>
              <a:buChar char=""/>
            </a:pPr>
            <a:r>
              <a:rPr lang="nl-NL" sz="1800" b="0" strike="noStrike" spc="-1" dirty="0">
                <a:solidFill>
                  <a:srgbClr val="000000"/>
                </a:solidFill>
                <a:uFill>
                  <a:solidFill>
                    <a:srgbClr val="FFFFFF"/>
                  </a:solidFill>
                </a:uFill>
                <a:latin typeface="Arial"/>
                <a:ea typeface="DejaVu Sans"/>
              </a:rPr>
              <a:t>Verenigingen en sportaanbieders kunnen o.g.v. de enquête de eigen sport promoten of een passender sportaanbod aanbieden. Promoten bijv. tijdens de Nationale Sportweek of de Vitaliteitsdagen.</a:t>
            </a:r>
          </a:p>
          <a:p>
            <a:pPr marL="432000" indent="-323640">
              <a:lnSpc>
                <a:spcPct val="100000"/>
              </a:lnSpc>
              <a:buClr>
                <a:srgbClr val="000000"/>
              </a:buClr>
              <a:buSzPct val="45000"/>
              <a:buFont typeface="Wingdings" charset="2"/>
              <a:buChar char=""/>
            </a:pPr>
            <a:endParaRPr lang="nl-NL" sz="1800" b="0" strike="noStrike" spc="-1" dirty="0">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lang="nl-NL" sz="1800" b="0" strike="noStrike" spc="-1" dirty="0">
                <a:solidFill>
                  <a:srgbClr val="000000"/>
                </a:solidFill>
                <a:uFill>
                  <a:solidFill>
                    <a:srgbClr val="FFFFFF"/>
                  </a:solidFill>
                </a:uFill>
                <a:latin typeface="Arial"/>
                <a:ea typeface="DejaVu Sans"/>
              </a:rPr>
              <a:t>Er is behoefte aan meer variatie in beweeg- en sportmogelijkheden voor senioren. Met name ook in de kleine kernen, buiten Hilvarenbeek.</a:t>
            </a:r>
            <a:endParaRPr lang="nl-NL" sz="1800" b="0" strike="noStrike" spc="-1" dirty="0">
              <a:solidFill>
                <a:srgbClr val="000000"/>
              </a:solidFill>
              <a:uFill>
                <a:solidFill>
                  <a:srgbClr val="FFFFFF"/>
                </a:solidFill>
              </a:uFill>
              <a:latin typeface="Arial"/>
            </a:endParaRPr>
          </a:p>
          <a:p>
            <a:pPr marL="108360">
              <a:lnSpc>
                <a:spcPct val="100000"/>
              </a:lnSpc>
              <a:buClr>
                <a:srgbClr val="000000"/>
              </a:buClr>
              <a:buSzPct val="45000"/>
            </a:pPr>
            <a:r>
              <a:rPr lang="nl-NL" sz="1800" b="0" strike="noStrike" spc="-1" dirty="0">
                <a:solidFill>
                  <a:srgbClr val="000000"/>
                </a:solidFill>
                <a:uFill>
                  <a:solidFill>
                    <a:srgbClr val="FFFFFF"/>
                  </a:solidFill>
                </a:uFill>
                <a:latin typeface="Arial"/>
                <a:ea typeface="DejaVu Sans"/>
              </a:rPr>
              <a:t> </a:t>
            </a:r>
            <a:endParaRPr lang="nl-NL" spc="-1" dirty="0">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lang="nl-NL" sz="1800" b="0" strike="noStrike" spc="-1" dirty="0">
                <a:solidFill>
                  <a:srgbClr val="000000"/>
                </a:solidFill>
                <a:uFill>
                  <a:solidFill>
                    <a:srgbClr val="FFFFFF"/>
                  </a:solidFill>
                </a:uFill>
                <a:latin typeface="Arial"/>
                <a:ea typeface="DejaVu Sans"/>
              </a:rPr>
              <a:t>Het is aan te bevelen om te kijken naar meer mogelijkheden voor een rugzakje voor sporten en bewegen voor senioren.</a:t>
            </a:r>
            <a:endParaRPr lang="nl-NL" sz="1800" b="0" strike="noStrike" spc="-1" dirty="0">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endParaRPr lang="nl-NL" sz="1800" b="0" strike="noStrike" spc="-1" dirty="0">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lang="nl-NL" sz="1800" b="0" strike="noStrike" spc="-1" dirty="0">
                <a:solidFill>
                  <a:srgbClr val="000000"/>
                </a:solidFill>
                <a:uFill>
                  <a:solidFill>
                    <a:srgbClr val="FFFFFF"/>
                  </a:solidFill>
                </a:uFill>
                <a:latin typeface="Arial"/>
                <a:ea typeface="DejaVu Sans"/>
              </a:rPr>
              <a:t>Het is raadzaam de beweeg- en sportmogelijkheden zo laagdrempelig mogelijk te maken (t.a.v. activiteit, plaats en bijdrage), zodat het ook gemakkelijker wordt om mee te doen voor senioren die niet of nauwelijks sporten of bewegen. Dat lijkt nog een relatief grote groep.</a:t>
            </a:r>
            <a:r>
              <a:rPr lang="nl-NL" sz="800" b="0" strike="noStrike" spc="-1" dirty="0">
                <a:solidFill>
                  <a:srgbClr val="000000"/>
                </a:solidFill>
                <a:uFill>
                  <a:solidFill>
                    <a:srgbClr val="FFFFFF"/>
                  </a:solidFill>
                </a:uFill>
                <a:latin typeface="Arial"/>
                <a:ea typeface="DejaVu Sans"/>
              </a:rPr>
              <a:t> </a:t>
            </a:r>
            <a:endParaRPr lang="nl-NL" sz="1800" b="0" strike="noStrike" spc="-1" dirty="0">
              <a:solidFill>
                <a:srgbClr val="000000"/>
              </a:solidFill>
              <a:uFill>
                <a:solidFill>
                  <a:srgbClr val="FFFFFF"/>
                </a:solidFill>
              </a:uFill>
              <a:latin typeface="Arial"/>
            </a:endParaRPr>
          </a:p>
        </p:txBody>
      </p:sp>
      <p:pic>
        <p:nvPicPr>
          <p:cNvPr id="345" name="Picture 610"/>
          <p:cNvPicPr/>
          <p:nvPr/>
        </p:nvPicPr>
        <p:blipFill>
          <a:blip r:embed="rId2" cstate="screen">
            <a:extLst>
              <a:ext uri="{28A0092B-C50C-407E-A947-70E740481C1C}">
                <a14:useLocalDpi xmlns:a14="http://schemas.microsoft.com/office/drawing/2010/main"/>
              </a:ext>
            </a:extLst>
          </a:blip>
          <a:stretch/>
        </p:blipFill>
        <p:spPr>
          <a:xfrm>
            <a:off x="6791040" y="5688000"/>
            <a:ext cx="3317040" cy="1865520"/>
          </a:xfrm>
          <a:prstGeom prst="rect">
            <a:avLst/>
          </a:prstGeom>
          <a:ln>
            <a:noFill/>
          </a:ln>
        </p:spPr>
      </p:pic>
      <p:pic>
        <p:nvPicPr>
          <p:cNvPr id="346" name="Picture 598"/>
          <p:cNvPicPr/>
          <p:nvPr/>
        </p:nvPicPr>
        <p:blipFill>
          <a:blip r:embed="rId3" cstate="screen">
            <a:extLst>
              <a:ext uri="{28A0092B-C50C-407E-A947-70E740481C1C}">
                <a14:useLocalDpi xmlns:a14="http://schemas.microsoft.com/office/drawing/2010/main"/>
              </a:ext>
            </a:extLst>
          </a:blip>
          <a:stretch/>
        </p:blipFill>
        <p:spPr>
          <a:xfrm>
            <a:off x="0" y="5690520"/>
            <a:ext cx="2478600" cy="1858680"/>
          </a:xfrm>
          <a:prstGeom prst="rect">
            <a:avLst/>
          </a:prstGeom>
          <a:ln>
            <a:noFill/>
          </a:ln>
        </p:spPr>
      </p:pic>
      <p:pic>
        <p:nvPicPr>
          <p:cNvPr id="347" name="Picture 603"/>
          <p:cNvPicPr/>
          <p:nvPr/>
        </p:nvPicPr>
        <p:blipFill>
          <a:blip r:embed="rId4" cstate="screen">
            <a:extLst>
              <a:ext uri="{28A0092B-C50C-407E-A947-70E740481C1C}">
                <a14:useLocalDpi xmlns:a14="http://schemas.microsoft.com/office/drawing/2010/main"/>
              </a:ext>
            </a:extLst>
          </a:blip>
          <a:stretch/>
        </p:blipFill>
        <p:spPr>
          <a:xfrm>
            <a:off x="2478240" y="5690520"/>
            <a:ext cx="2843280" cy="1895400"/>
          </a:xfrm>
          <a:prstGeom prst="rect">
            <a:avLst/>
          </a:prstGeom>
          <a:ln>
            <a:noFill/>
          </a:ln>
        </p:spPr>
      </p:pic>
      <p:pic>
        <p:nvPicPr>
          <p:cNvPr id="348" name="Picture 347"/>
          <p:cNvPicPr/>
          <p:nvPr/>
        </p:nvPicPr>
        <p:blipFill>
          <a:blip r:embed="rId5" cstate="screen">
            <a:extLst>
              <a:ext uri="{28A0092B-C50C-407E-A947-70E740481C1C}">
                <a14:useLocalDpi xmlns:a14="http://schemas.microsoft.com/office/drawing/2010/main"/>
              </a:ext>
            </a:extLst>
          </a:blip>
          <a:stretch/>
        </p:blipFill>
        <p:spPr>
          <a:xfrm>
            <a:off x="4698360" y="5688000"/>
            <a:ext cx="2549520" cy="19044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CustomShape 1"/>
          <p:cNvSpPr/>
          <p:nvPr/>
        </p:nvSpPr>
        <p:spPr>
          <a:xfrm>
            <a:off x="503280" y="2379960"/>
            <a:ext cx="9065520" cy="1664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nl-NL" sz="3200" b="0" strike="noStrike" spc="-1">
                <a:solidFill>
                  <a:srgbClr val="000000"/>
                </a:solidFill>
                <a:uFill>
                  <a:solidFill>
                    <a:srgbClr val="FFFFFF"/>
                  </a:solidFill>
                </a:uFill>
                <a:latin typeface="Arial"/>
                <a:ea typeface="DejaVu Sans"/>
              </a:rPr>
              <a:t>Vragen en/of opmerkingen? </a:t>
            </a:r>
            <a:endParaRPr lang="nl-NL" sz="1800" b="0" strike="noStrike" spc="-1">
              <a:solidFill>
                <a:srgbClr val="000000"/>
              </a:solidFill>
              <a:uFill>
                <a:solidFill>
                  <a:srgbClr val="FFFFFF"/>
                </a:solidFill>
              </a:uFill>
              <a:latin typeface="Arial"/>
            </a:endParaRPr>
          </a:p>
          <a:p>
            <a:pPr algn="ctr">
              <a:lnSpc>
                <a:spcPct val="100000"/>
              </a:lnSpc>
            </a:pPr>
            <a:endParaRPr lang="nl-NL" sz="1800" b="0" strike="noStrike" spc="-1">
              <a:solidFill>
                <a:srgbClr val="000000"/>
              </a:solidFill>
              <a:uFill>
                <a:solidFill>
                  <a:srgbClr val="FFFFFF"/>
                </a:solidFill>
              </a:uFill>
              <a:latin typeface="Arial"/>
            </a:endParaRPr>
          </a:p>
          <a:p>
            <a:pPr algn="ctr">
              <a:lnSpc>
                <a:spcPct val="100000"/>
              </a:lnSpc>
            </a:pPr>
            <a:r>
              <a:rPr lang="nl-NL" sz="3200" b="0" strike="noStrike" spc="-1">
                <a:solidFill>
                  <a:srgbClr val="000000"/>
                </a:solidFill>
                <a:uFill>
                  <a:solidFill>
                    <a:srgbClr val="FFFFFF"/>
                  </a:solidFill>
                </a:uFill>
                <a:latin typeface="Arial"/>
                <a:ea typeface="DejaVu Sans"/>
              </a:rPr>
              <a:t>Stuur ze dan naar ons! </a:t>
            </a:r>
            <a:endParaRPr lang="nl-NL" sz="1800" b="0" strike="noStrike" spc="-1">
              <a:solidFill>
                <a:srgbClr val="000000"/>
              </a:solidFill>
              <a:uFill>
                <a:solidFill>
                  <a:srgbClr val="FFFFFF"/>
                </a:solidFill>
              </a:uFill>
              <a:latin typeface="Arial"/>
            </a:endParaRPr>
          </a:p>
          <a:p>
            <a:pPr algn="ctr">
              <a:lnSpc>
                <a:spcPct val="100000"/>
              </a:lnSpc>
            </a:pPr>
            <a:endParaRPr lang="nl-NL" sz="1800" b="0" strike="noStrike" spc="-1">
              <a:solidFill>
                <a:srgbClr val="000000"/>
              </a:solidFill>
              <a:uFill>
                <a:solidFill>
                  <a:srgbClr val="FFFFFF"/>
                </a:solidFill>
              </a:uFill>
              <a:latin typeface="Arial"/>
            </a:endParaRPr>
          </a:p>
          <a:p>
            <a:pPr algn="ctr">
              <a:lnSpc>
                <a:spcPct val="100000"/>
              </a:lnSpc>
            </a:pPr>
            <a:endParaRPr lang="nl-NL" sz="1800" b="0" strike="noStrike" spc="-1">
              <a:solidFill>
                <a:srgbClr val="000000"/>
              </a:solidFill>
              <a:uFill>
                <a:solidFill>
                  <a:srgbClr val="FFFFFF"/>
                </a:solidFill>
              </a:uFill>
              <a:latin typeface="Arial"/>
            </a:endParaRPr>
          </a:p>
          <a:p>
            <a:pPr algn="ctr">
              <a:lnSpc>
                <a:spcPct val="100000"/>
              </a:lnSpc>
            </a:pPr>
            <a:r>
              <a:rPr lang="nl-NL" sz="2600" b="0" strike="noStrike" spc="-1">
                <a:solidFill>
                  <a:srgbClr val="000000"/>
                </a:solidFill>
                <a:uFill>
                  <a:solidFill>
                    <a:srgbClr val="FFFFFF"/>
                  </a:solidFill>
                </a:uFill>
                <a:latin typeface="Arial"/>
                <a:ea typeface="DejaVu Sans"/>
              </a:rPr>
              <a:t>Met sportieve groet! </a:t>
            </a:r>
            <a:endParaRPr lang="nl-NL" sz="1800" b="0" strike="noStrike" spc="-1">
              <a:solidFill>
                <a:srgbClr val="000000"/>
              </a:solidFill>
              <a:uFill>
                <a:solidFill>
                  <a:srgbClr val="FFFFFF"/>
                </a:solidFill>
              </a:uFill>
              <a:latin typeface="Arial"/>
            </a:endParaRPr>
          </a:p>
          <a:p>
            <a:pPr algn="ctr">
              <a:lnSpc>
                <a:spcPct val="100000"/>
              </a:lnSpc>
            </a:pPr>
            <a:endParaRPr lang="nl-NL" sz="1800" b="0" strike="noStrike" spc="-1">
              <a:solidFill>
                <a:srgbClr val="000000"/>
              </a:solidFill>
              <a:uFill>
                <a:solidFill>
                  <a:srgbClr val="FFFFFF"/>
                </a:solidFill>
              </a:uFill>
              <a:latin typeface="Arial"/>
            </a:endParaRPr>
          </a:p>
          <a:p>
            <a:pPr algn="ctr">
              <a:lnSpc>
                <a:spcPct val="100000"/>
              </a:lnSpc>
            </a:pPr>
            <a:r>
              <a:rPr lang="nl-NL" sz="2600" b="0" strike="noStrike" spc="-1">
                <a:solidFill>
                  <a:srgbClr val="000000"/>
                </a:solidFill>
                <a:uFill>
                  <a:solidFill>
                    <a:srgbClr val="FFFFFF"/>
                  </a:solidFill>
                </a:uFill>
                <a:latin typeface="Arial"/>
                <a:ea typeface="DejaVu Sans"/>
              </a:rPr>
              <a:t>Karin Schepers</a:t>
            </a:r>
            <a:endParaRPr lang="nl-NL" sz="1800" b="0" strike="noStrike" spc="-1">
              <a:solidFill>
                <a:srgbClr val="000000"/>
              </a:solidFill>
              <a:uFill>
                <a:solidFill>
                  <a:srgbClr val="FFFFFF"/>
                </a:solidFill>
              </a:uFill>
              <a:latin typeface="Arial"/>
            </a:endParaRPr>
          </a:p>
          <a:p>
            <a:pPr algn="ctr">
              <a:lnSpc>
                <a:spcPct val="100000"/>
              </a:lnSpc>
            </a:pPr>
            <a:r>
              <a:rPr lang="nl-NL" sz="2600" b="0" strike="noStrike" spc="-1">
                <a:solidFill>
                  <a:srgbClr val="000000"/>
                </a:solidFill>
                <a:uFill>
                  <a:solidFill>
                    <a:srgbClr val="FFFFFF"/>
                  </a:solidFill>
                </a:uFill>
                <a:latin typeface="Arial"/>
                <a:ea typeface="DejaVu Sans"/>
              </a:rPr>
              <a:t>Jan Vlasblom</a:t>
            </a:r>
            <a:endParaRPr lang="nl-NL"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1"/>
          <p:cNvSpPr/>
          <p:nvPr/>
        </p:nvSpPr>
        <p:spPr>
          <a:xfrm>
            <a:off x="503280" y="715680"/>
            <a:ext cx="9065520" cy="426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nl-NL" sz="2800" b="1" strike="noStrike" spc="-1">
                <a:solidFill>
                  <a:srgbClr val="000000"/>
                </a:solidFill>
                <a:uFill>
                  <a:solidFill>
                    <a:srgbClr val="FFFFFF"/>
                  </a:solidFill>
                </a:uFill>
                <a:latin typeface="Arial"/>
                <a:ea typeface="DejaVu Sans"/>
              </a:rPr>
              <a:t>Behoeftepeiling senioren</a:t>
            </a:r>
            <a:endParaRPr lang="nl-NL" sz="1800" b="0" strike="noStrike" spc="-1">
              <a:solidFill>
                <a:srgbClr val="000000"/>
              </a:solidFill>
              <a:uFill>
                <a:solidFill>
                  <a:srgbClr val="FFFFFF"/>
                </a:solidFill>
              </a:uFill>
              <a:latin typeface="Arial"/>
            </a:endParaRPr>
          </a:p>
        </p:txBody>
      </p:sp>
      <p:sp>
        <p:nvSpPr>
          <p:cNvPr id="291" name="CustomShape 2"/>
          <p:cNvSpPr/>
          <p:nvPr/>
        </p:nvSpPr>
        <p:spPr>
          <a:xfrm>
            <a:off x="785160" y="1361520"/>
            <a:ext cx="7890480" cy="228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09080">
              <a:lnSpc>
                <a:spcPct val="100000"/>
              </a:lnSpc>
              <a:buClr>
                <a:srgbClr val="000000"/>
              </a:buClr>
              <a:buSzPct val="45000"/>
            </a:pPr>
            <a:r>
              <a:rPr lang="nl-NL" sz="1800" b="0" strike="noStrike" spc="-1" dirty="0">
                <a:solidFill>
                  <a:srgbClr val="000000"/>
                </a:solidFill>
                <a:uFill>
                  <a:solidFill>
                    <a:srgbClr val="FFFFFF"/>
                  </a:solidFill>
                </a:uFill>
                <a:latin typeface="Arial"/>
                <a:ea typeface="DejaVu Sans"/>
              </a:rPr>
              <a:t>Doel:</a:t>
            </a:r>
            <a:endParaRPr lang="nl-NL" sz="1800" b="0" strike="noStrike" spc="-1" dirty="0">
              <a:solidFill>
                <a:srgbClr val="000000"/>
              </a:solidFill>
              <a:uFill>
                <a:solidFill>
                  <a:srgbClr val="FFFFFF"/>
                </a:solidFill>
              </a:uFill>
              <a:latin typeface="Arial"/>
            </a:endParaRPr>
          </a:p>
          <a:p>
            <a:pPr marL="109080">
              <a:lnSpc>
                <a:spcPct val="100000"/>
              </a:lnSpc>
              <a:buClr>
                <a:srgbClr val="000000"/>
              </a:buClr>
              <a:buSzPct val="45000"/>
            </a:pPr>
            <a:r>
              <a:rPr lang="nl-NL" sz="1800" b="0" strike="noStrike" spc="-1" dirty="0">
                <a:solidFill>
                  <a:srgbClr val="000000"/>
                </a:solidFill>
                <a:uFill>
                  <a:solidFill>
                    <a:srgbClr val="FFFFFF"/>
                  </a:solidFill>
                </a:uFill>
                <a:latin typeface="Arial"/>
                <a:ea typeface="DejaVu Sans"/>
              </a:rPr>
              <a:t>Inzicht krijgen in de huidige beweeg- en sportdeelname van senioren en nagaan welke behoefte men heeft op dit vlak.</a:t>
            </a:r>
            <a:endParaRPr lang="nl-NL" sz="1800" b="0" strike="noStrike" spc="-1" dirty="0">
              <a:solidFill>
                <a:srgbClr val="000000"/>
              </a:solidFill>
              <a:uFill>
                <a:solidFill>
                  <a:srgbClr val="FFFFFF"/>
                </a:solidFill>
              </a:uFill>
              <a:latin typeface="Arial"/>
            </a:endParaRPr>
          </a:p>
          <a:p>
            <a:pPr marL="432000" indent="-322920">
              <a:lnSpc>
                <a:spcPct val="100000"/>
              </a:lnSpc>
              <a:buClr>
                <a:srgbClr val="000000"/>
              </a:buClr>
              <a:buSzPct val="45000"/>
              <a:buFont typeface="Wingdings" charset="2"/>
              <a:buChar char=""/>
            </a:pPr>
            <a:endParaRPr lang="nl-NL" sz="1800" b="0" strike="noStrike" spc="-1" dirty="0">
              <a:solidFill>
                <a:srgbClr val="000000"/>
              </a:solidFill>
              <a:uFill>
                <a:solidFill>
                  <a:srgbClr val="FFFFFF"/>
                </a:solidFill>
              </a:uFill>
              <a:latin typeface="Arial"/>
            </a:endParaRPr>
          </a:p>
          <a:p>
            <a:pPr marL="109080">
              <a:lnSpc>
                <a:spcPct val="100000"/>
              </a:lnSpc>
              <a:buClr>
                <a:srgbClr val="000000"/>
              </a:buClr>
              <a:buSzPct val="45000"/>
            </a:pPr>
            <a:r>
              <a:rPr lang="nl-NL" sz="1800" b="0" strike="noStrike" spc="-1" dirty="0">
                <a:solidFill>
                  <a:srgbClr val="000000"/>
                </a:solidFill>
                <a:uFill>
                  <a:solidFill>
                    <a:srgbClr val="FFFFFF"/>
                  </a:solidFill>
                </a:uFill>
                <a:latin typeface="Arial"/>
                <a:ea typeface="DejaVu Sans"/>
              </a:rPr>
              <a:t>Door de uitkomsten van deze enquête af te stemmen met het huidig aanbod is het doel een betere wisselwerking te krijgen tussen de vraag en het aanbod van de sportaanbieders, tussen ontwikkelbehoefte en (nieuwe) mogelijkheden, zodat meer senioren mogelijk langer, beter en met plezier blijven bewegen.</a:t>
            </a:r>
            <a:endParaRPr lang="nl-NL" sz="1800" b="0" strike="noStrike" spc="-1" dirty="0">
              <a:solidFill>
                <a:srgbClr val="000000"/>
              </a:solidFill>
              <a:uFill>
                <a:solidFill>
                  <a:srgbClr val="FFFFFF"/>
                </a:solidFill>
              </a:uFill>
              <a:latin typeface="Arial"/>
            </a:endParaRPr>
          </a:p>
        </p:txBody>
      </p:sp>
      <p:sp>
        <p:nvSpPr>
          <p:cNvPr id="292" name="TextShape 3"/>
          <p:cNvSpPr txBox="1"/>
          <p:nvPr/>
        </p:nvSpPr>
        <p:spPr>
          <a:xfrm>
            <a:off x="1339522" y="4150101"/>
            <a:ext cx="6192000" cy="1114200"/>
          </a:xfrm>
          <a:prstGeom prst="rect">
            <a:avLst/>
          </a:prstGeom>
          <a:noFill/>
          <a:ln>
            <a:noFill/>
          </a:ln>
        </p:spPr>
        <p:txBody>
          <a:bodyPr lIns="90000" tIns="45000" rIns="90000" bIns="45000"/>
          <a:lstStyle/>
          <a:p>
            <a:pPr>
              <a:lnSpc>
                <a:spcPct val="100000"/>
              </a:lnSpc>
            </a:pPr>
            <a:r>
              <a:rPr lang="nl-NL" sz="1800" b="1" strike="noStrike" spc="-1" dirty="0">
                <a:solidFill>
                  <a:srgbClr val="000000"/>
                </a:solidFill>
                <a:uFill>
                  <a:solidFill>
                    <a:srgbClr val="FFFFFF"/>
                  </a:solidFill>
                </a:uFill>
                <a:latin typeface="Arial"/>
                <a:ea typeface="DejaVu Sans"/>
              </a:rPr>
              <a:t>Speerpunt: </a:t>
            </a:r>
            <a:endParaRPr lang="nl-NL" sz="1800" b="0" strike="noStrike" spc="-1" dirty="0">
              <a:solidFill>
                <a:srgbClr val="000000"/>
              </a:solidFill>
              <a:uFill>
                <a:solidFill>
                  <a:srgbClr val="FFFFFF"/>
                </a:solidFill>
              </a:uFill>
              <a:latin typeface="Arial"/>
            </a:endParaRPr>
          </a:p>
          <a:p>
            <a:pPr>
              <a:lnSpc>
                <a:spcPct val="100000"/>
              </a:lnSpc>
            </a:pPr>
            <a:r>
              <a:rPr lang="nl-NL" sz="1800" b="1" strike="noStrike" spc="-1" dirty="0">
                <a:solidFill>
                  <a:srgbClr val="000000"/>
                </a:solidFill>
                <a:uFill>
                  <a:solidFill>
                    <a:srgbClr val="FFFFFF"/>
                  </a:solidFill>
                </a:uFill>
                <a:latin typeface="Arial"/>
                <a:ea typeface="DejaVu Sans"/>
              </a:rPr>
              <a:t>Bij senioren het sport- &amp; beweegaanbod bekender en aantrekkelijker maken</a:t>
            </a:r>
            <a:endParaRPr lang="nl-NL" sz="1800" b="0" strike="noStrike" spc="-1" dirty="0">
              <a:solidFill>
                <a:srgbClr val="000000"/>
              </a:solidFill>
              <a:uFill>
                <a:solidFill>
                  <a:srgbClr val="FFFFFF"/>
                </a:solidFill>
              </a:uFill>
              <a:latin typeface="Arial"/>
            </a:endParaRPr>
          </a:p>
          <a:p>
            <a:pPr>
              <a:lnSpc>
                <a:spcPct val="100000"/>
              </a:lnSpc>
            </a:pPr>
            <a:endParaRPr lang="nl-NL" sz="1800" b="0" strike="noStrike" spc="-1" dirty="0">
              <a:solidFill>
                <a:srgbClr val="000000"/>
              </a:solidFill>
              <a:uFill>
                <a:solidFill>
                  <a:srgbClr val="FFFFFF"/>
                </a:solidFill>
              </a:uFill>
              <a:latin typeface="Arial"/>
            </a:endParaRPr>
          </a:p>
        </p:txBody>
      </p:sp>
      <p:pic>
        <p:nvPicPr>
          <p:cNvPr id="293" name="Picture 292"/>
          <p:cNvPicPr/>
          <p:nvPr/>
        </p:nvPicPr>
        <p:blipFill>
          <a:blip r:embed="rId2"/>
          <a:stretch/>
        </p:blipFill>
        <p:spPr>
          <a:xfrm>
            <a:off x="4435522" y="5377218"/>
            <a:ext cx="5500478" cy="2038782"/>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TextShape 1"/>
          <p:cNvSpPr txBox="1"/>
          <p:nvPr/>
        </p:nvSpPr>
        <p:spPr>
          <a:xfrm>
            <a:off x="504000" y="301320"/>
            <a:ext cx="9071640" cy="5848560"/>
          </a:xfrm>
          <a:prstGeom prst="rect">
            <a:avLst/>
          </a:prstGeom>
          <a:noFill/>
          <a:ln>
            <a:noFill/>
          </a:ln>
        </p:spPr>
        <p:txBody>
          <a:bodyPr lIns="0" tIns="0" rIns="0" bIns="0" anchor="ctr"/>
          <a:lstStyle/>
          <a:p>
            <a:pPr algn="ctr"/>
            <a:r>
              <a:rPr lang="nl-NL" sz="3200" b="1" strike="noStrike" spc="-1">
                <a:solidFill>
                  <a:srgbClr val="000000"/>
                </a:solidFill>
                <a:uFill>
                  <a:solidFill>
                    <a:srgbClr val="FFFFFF"/>
                  </a:solidFill>
                </a:uFill>
                <a:latin typeface="Arial"/>
              </a:rPr>
              <a:t>Resultaten enquête</a:t>
            </a:r>
            <a:endParaRPr lang="nl-NL"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extShape 1"/>
          <p:cNvSpPr txBox="1"/>
          <p:nvPr/>
        </p:nvSpPr>
        <p:spPr>
          <a:xfrm>
            <a:off x="648360" y="360000"/>
            <a:ext cx="9071640" cy="1261440"/>
          </a:xfrm>
          <a:prstGeom prst="rect">
            <a:avLst/>
          </a:prstGeom>
          <a:noFill/>
          <a:ln>
            <a:noFill/>
          </a:ln>
        </p:spPr>
        <p:txBody>
          <a:bodyPr lIns="0" tIns="0" rIns="0" bIns="0" anchor="ctr"/>
          <a:lstStyle/>
          <a:p>
            <a:r>
              <a:rPr lang="nl-NL" sz="2800" b="1" strike="noStrike" spc="-1">
                <a:solidFill>
                  <a:srgbClr val="000000"/>
                </a:solidFill>
                <a:uFill>
                  <a:solidFill>
                    <a:srgbClr val="FFFFFF"/>
                  </a:solidFill>
                </a:uFill>
                <a:latin typeface="Arial"/>
              </a:rPr>
              <a:t>Totaal</a:t>
            </a:r>
            <a:endParaRPr lang="nl-NL" sz="1800" b="0" strike="noStrike" spc="-1">
              <a:solidFill>
                <a:srgbClr val="000000"/>
              </a:solidFill>
              <a:uFill>
                <a:solidFill>
                  <a:srgbClr val="FFFFFF"/>
                </a:solidFill>
              </a:uFill>
              <a:latin typeface="Arial"/>
            </a:endParaRPr>
          </a:p>
        </p:txBody>
      </p:sp>
      <p:sp>
        <p:nvSpPr>
          <p:cNvPr id="296" name="TextShape 2"/>
          <p:cNvSpPr txBox="1"/>
          <p:nvPr/>
        </p:nvSpPr>
        <p:spPr>
          <a:xfrm>
            <a:off x="720000" y="1621440"/>
            <a:ext cx="8712000" cy="4384080"/>
          </a:xfrm>
          <a:prstGeom prst="rect">
            <a:avLst/>
          </a:prstGeom>
          <a:noFill/>
          <a:ln>
            <a:noFill/>
          </a:ln>
        </p:spPr>
        <p:txBody>
          <a:bodyPr lIns="0" tIns="0" rIns="0" bIns="0"/>
          <a:lstStyle/>
          <a:p>
            <a:r>
              <a:rPr lang="nl-NL" sz="1800" b="0" strike="noStrike" spc="-1" dirty="0">
                <a:solidFill>
                  <a:srgbClr val="000000"/>
                </a:solidFill>
                <a:uFill>
                  <a:solidFill>
                    <a:srgbClr val="FFFFFF"/>
                  </a:solidFill>
                </a:uFill>
                <a:latin typeface="Arial"/>
              </a:rPr>
              <a:t>Totaal aantal enquêtes uitgezet: 1.500  (samen met de boekjes van de Zomerschool in 2019).</a:t>
            </a:r>
            <a:endParaRPr lang="nl-NL" sz="2800" b="0" strike="noStrike" spc="-1" dirty="0">
              <a:solidFill>
                <a:srgbClr val="000000"/>
              </a:solidFill>
              <a:uFill>
                <a:solidFill>
                  <a:srgbClr val="FFFFFF"/>
                </a:solidFill>
              </a:uFill>
              <a:latin typeface="Arial"/>
            </a:endParaRPr>
          </a:p>
          <a:p>
            <a:r>
              <a:rPr lang="nl-NL" sz="1800" b="0" strike="noStrike" spc="-1" dirty="0">
                <a:solidFill>
                  <a:srgbClr val="000000"/>
                </a:solidFill>
                <a:uFill>
                  <a:solidFill>
                    <a:srgbClr val="FFFFFF"/>
                  </a:solidFill>
                </a:uFill>
                <a:latin typeface="Arial"/>
              </a:rPr>
              <a:t>Vragenlijst ingevuld door 178 senioren = 12%. </a:t>
            </a:r>
            <a:endParaRPr lang="nl-NL" sz="2800" b="0" strike="noStrike" spc="-1" dirty="0">
              <a:solidFill>
                <a:srgbClr val="000000"/>
              </a:solidFill>
              <a:uFill>
                <a:solidFill>
                  <a:srgbClr val="FFFFFF"/>
                </a:solidFill>
              </a:uFill>
              <a:latin typeface="Arial"/>
            </a:endParaRPr>
          </a:p>
          <a:p>
            <a:r>
              <a:rPr lang="nl-NL" sz="1800" b="0" strike="noStrike" spc="-1" dirty="0">
                <a:solidFill>
                  <a:srgbClr val="000000"/>
                </a:solidFill>
                <a:uFill>
                  <a:solidFill>
                    <a:srgbClr val="FFFFFF"/>
                  </a:solidFill>
                </a:uFill>
                <a:latin typeface="Arial"/>
              </a:rPr>
              <a:t>Dit is prima en voldoende om representatief te zijn. </a:t>
            </a:r>
            <a:endParaRPr lang="nl-NL" sz="2800" b="0" strike="noStrike" spc="-1" dirty="0">
              <a:solidFill>
                <a:srgbClr val="000000"/>
              </a:solidFill>
              <a:uFill>
                <a:solidFill>
                  <a:srgbClr val="FFFFFF"/>
                </a:solidFill>
              </a:uFill>
              <a:latin typeface="Arial"/>
            </a:endParaRPr>
          </a:p>
          <a:p>
            <a:endParaRPr lang="nl-NL" sz="2800" b="0" strike="noStrike" spc="-1" dirty="0">
              <a:solidFill>
                <a:srgbClr val="000000"/>
              </a:solidFill>
              <a:uFill>
                <a:solidFill>
                  <a:srgbClr val="FFFFFF"/>
                </a:solidFill>
              </a:uFill>
              <a:latin typeface="Arial"/>
            </a:endParaRPr>
          </a:p>
          <a:p>
            <a:endParaRPr lang="nl-NL" sz="2800" b="0" strike="noStrike" spc="-1" dirty="0">
              <a:solidFill>
                <a:srgbClr val="000000"/>
              </a:solidFill>
              <a:uFill>
                <a:solidFill>
                  <a:srgbClr val="FFFFFF"/>
                </a:solidFill>
              </a:uFill>
              <a:latin typeface="Arial"/>
            </a:endParaRPr>
          </a:p>
          <a:p>
            <a:endParaRPr lang="nl-NL" sz="2800" b="0" strike="noStrike" spc="-1" dirty="0">
              <a:solidFill>
                <a:srgbClr val="000000"/>
              </a:solidFill>
              <a:uFill>
                <a:solidFill>
                  <a:srgbClr val="FFFFFF"/>
                </a:solidFill>
              </a:uFill>
              <a:latin typeface="Arial"/>
            </a:endParaRPr>
          </a:p>
          <a:p>
            <a:endParaRPr lang="nl-NL" sz="2800" b="0" strike="noStrike" spc="-1" dirty="0">
              <a:solidFill>
                <a:srgbClr val="000000"/>
              </a:solidFill>
              <a:uFill>
                <a:solidFill>
                  <a:srgbClr val="FFFFFF"/>
                </a:solidFill>
              </a:uFill>
              <a:latin typeface="Arial"/>
            </a:endParaRPr>
          </a:p>
          <a:p>
            <a:r>
              <a:rPr lang="nl-NL" sz="1800" b="0" strike="noStrike" spc="-1" dirty="0">
                <a:solidFill>
                  <a:srgbClr val="000000"/>
                </a:solidFill>
                <a:uFill>
                  <a:solidFill>
                    <a:srgbClr val="FFFFFF"/>
                  </a:solidFill>
                </a:uFill>
                <a:latin typeface="Arial"/>
              </a:rPr>
              <a:t>Totaal ingevuld: 178 senioren, gemiddelde leeftijd 73 jaar.</a:t>
            </a:r>
            <a:endParaRPr lang="nl-NL" sz="2800" b="0" strike="noStrike" spc="-1" dirty="0">
              <a:solidFill>
                <a:srgbClr val="000000"/>
              </a:solidFill>
              <a:uFill>
                <a:solidFill>
                  <a:srgbClr val="FFFFFF"/>
                </a:solidFill>
              </a:uFill>
              <a:latin typeface="Arial"/>
            </a:endParaRPr>
          </a:p>
          <a:p>
            <a:r>
              <a:rPr lang="nl-NL" sz="1800" b="0" strike="noStrike" spc="-1" dirty="0">
                <a:solidFill>
                  <a:srgbClr val="000000"/>
                </a:solidFill>
                <a:uFill>
                  <a:solidFill>
                    <a:srgbClr val="FFFFFF"/>
                  </a:solidFill>
                </a:uFill>
                <a:latin typeface="Arial"/>
              </a:rPr>
              <a:t>Man: 85x (48%), met een gemiddelde leeftijd van 74 jaar.</a:t>
            </a:r>
            <a:endParaRPr lang="nl-NL" sz="2800" b="0" strike="noStrike" spc="-1" dirty="0">
              <a:solidFill>
                <a:srgbClr val="000000"/>
              </a:solidFill>
              <a:uFill>
                <a:solidFill>
                  <a:srgbClr val="FFFFFF"/>
                </a:solidFill>
              </a:uFill>
              <a:latin typeface="Arial"/>
            </a:endParaRPr>
          </a:p>
          <a:p>
            <a:r>
              <a:rPr lang="nl-NL" sz="1800" b="0" strike="noStrike" spc="-1" dirty="0">
                <a:solidFill>
                  <a:srgbClr val="000000"/>
                </a:solidFill>
                <a:uFill>
                  <a:solidFill>
                    <a:srgbClr val="FFFFFF"/>
                  </a:solidFill>
                </a:uFill>
                <a:latin typeface="Arial"/>
              </a:rPr>
              <a:t>Vrouw: 93x (52%), met een gemiddelde leeftijd van 72 jaar. </a:t>
            </a:r>
            <a:endParaRPr lang="nl-NL" sz="2800" b="0" strike="noStrike" spc="-1" dirty="0">
              <a:solidFill>
                <a:srgbClr val="000000"/>
              </a:solidFill>
              <a:uFill>
                <a:solidFill>
                  <a:srgbClr val="FFFFFF"/>
                </a:solidFill>
              </a:uFill>
              <a:latin typeface="Arial"/>
            </a:endParaRPr>
          </a:p>
          <a:p>
            <a:endParaRPr lang="nl-NL" sz="2800" b="0" strike="noStrike" spc="-1" dirty="0">
              <a:solidFill>
                <a:srgbClr val="000000"/>
              </a:solidFill>
              <a:uFill>
                <a:solidFill>
                  <a:srgbClr val="FFFFFF"/>
                </a:solidFill>
              </a:uFill>
              <a:latin typeface="Arial"/>
            </a:endParaRPr>
          </a:p>
          <a:p>
            <a:endParaRPr lang="nl-NL" sz="2800" b="0" strike="noStrike" spc="-1" dirty="0">
              <a:solidFill>
                <a:srgbClr val="000000"/>
              </a:solidFill>
              <a:uFill>
                <a:solidFill>
                  <a:srgbClr val="FFFFFF"/>
                </a:solidFill>
              </a:uFill>
              <a:latin typeface="Arial"/>
            </a:endParaRPr>
          </a:p>
        </p:txBody>
      </p:sp>
      <p:pic>
        <p:nvPicPr>
          <p:cNvPr id="297" name="Picture 296"/>
          <p:cNvPicPr/>
          <p:nvPr/>
        </p:nvPicPr>
        <p:blipFill>
          <a:blip r:embed="rId2"/>
          <a:stretch/>
        </p:blipFill>
        <p:spPr>
          <a:xfrm>
            <a:off x="6192000" y="2376000"/>
            <a:ext cx="2736000" cy="1954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TextShape 1"/>
          <p:cNvSpPr txBox="1"/>
          <p:nvPr/>
        </p:nvSpPr>
        <p:spPr>
          <a:xfrm>
            <a:off x="504000" y="301320"/>
            <a:ext cx="9071640" cy="1261440"/>
          </a:xfrm>
          <a:prstGeom prst="rect">
            <a:avLst/>
          </a:prstGeom>
          <a:noFill/>
          <a:ln>
            <a:noFill/>
          </a:ln>
        </p:spPr>
        <p:txBody>
          <a:bodyPr lIns="0" tIns="0" rIns="0" bIns="0" anchor="ctr"/>
          <a:lstStyle/>
          <a:p>
            <a:r>
              <a:rPr lang="nl-NL" sz="2800" b="1" strike="noStrike" spc="-1">
                <a:solidFill>
                  <a:srgbClr val="000000"/>
                </a:solidFill>
                <a:uFill>
                  <a:solidFill>
                    <a:srgbClr val="FFFFFF"/>
                  </a:solidFill>
                </a:uFill>
                <a:latin typeface="Arial"/>
              </a:rPr>
              <a:t>Sportdeelname Totaal</a:t>
            </a:r>
            <a:endParaRPr lang="nl-NL" sz="1800" b="0" strike="noStrike" spc="-1">
              <a:solidFill>
                <a:srgbClr val="000000"/>
              </a:solidFill>
              <a:uFill>
                <a:solidFill>
                  <a:srgbClr val="FFFFFF"/>
                </a:solidFill>
              </a:uFill>
              <a:latin typeface="Arial"/>
            </a:endParaRPr>
          </a:p>
        </p:txBody>
      </p:sp>
      <p:sp>
        <p:nvSpPr>
          <p:cNvPr id="301" name="TextShape 2"/>
          <p:cNvSpPr txBox="1"/>
          <p:nvPr/>
        </p:nvSpPr>
        <p:spPr>
          <a:xfrm>
            <a:off x="504000" y="1768680"/>
            <a:ext cx="9072000" cy="4384080"/>
          </a:xfrm>
          <a:prstGeom prst="rect">
            <a:avLst/>
          </a:prstGeom>
          <a:noFill/>
          <a:ln>
            <a:noFill/>
          </a:ln>
        </p:spPr>
        <p:txBody>
          <a:bodyPr lIns="0" tIns="0" rIns="0" bIns="0"/>
          <a:lstStyle/>
          <a:p>
            <a:pPr marL="432000" indent="-324000">
              <a:buClr>
                <a:srgbClr val="000000"/>
              </a:buClr>
              <a:buSzPct val="45000"/>
              <a:buFont typeface="Wingdings" charset="2"/>
              <a:buChar char=""/>
            </a:pPr>
            <a:r>
              <a:rPr lang="nl-NL" sz="2800" b="0" strike="noStrike" spc="-1" dirty="0">
                <a:solidFill>
                  <a:srgbClr val="000000"/>
                </a:solidFill>
                <a:uFill>
                  <a:solidFill>
                    <a:srgbClr val="FFFFFF"/>
                  </a:solidFill>
                </a:uFill>
                <a:latin typeface="Arial"/>
              </a:rPr>
              <a:t>Ja: 169x (95%)</a:t>
            </a:r>
          </a:p>
          <a:p>
            <a:pPr marL="108000">
              <a:buClr>
                <a:srgbClr val="000000"/>
              </a:buClr>
              <a:buSzPct val="45000"/>
            </a:pPr>
            <a:endParaRPr lang="nl-NL" sz="2800" b="0" strike="noStrike" spc="-1" dirty="0">
              <a:solidFill>
                <a:srgbClr val="000000"/>
              </a:solidFill>
              <a:uFill>
                <a:solidFill>
                  <a:srgbClr val="FFFFFF"/>
                </a:solidFill>
              </a:uFill>
              <a:latin typeface="Arial"/>
            </a:endParaRPr>
          </a:p>
          <a:p>
            <a:pPr marL="432000" indent="-324000">
              <a:buClr>
                <a:srgbClr val="000000"/>
              </a:buClr>
              <a:buSzPct val="45000"/>
              <a:buFont typeface="Wingdings" charset="2"/>
              <a:buChar char=""/>
            </a:pPr>
            <a:r>
              <a:rPr lang="nl-NL" sz="2800" b="0" strike="noStrike" spc="-1" dirty="0">
                <a:solidFill>
                  <a:srgbClr val="000000"/>
                </a:solidFill>
                <a:uFill>
                  <a:solidFill>
                    <a:srgbClr val="FFFFFF"/>
                  </a:solidFill>
                </a:uFill>
                <a:latin typeface="Arial"/>
              </a:rPr>
              <a:t>Nee: 9x (5%) </a:t>
            </a:r>
          </a:p>
          <a:p>
            <a:pPr marL="864000" lvl="1" indent="-324000">
              <a:buClr>
                <a:srgbClr val="000000"/>
              </a:buClr>
              <a:buSzPct val="75000"/>
              <a:buFont typeface="Symbol" charset="2"/>
              <a:buChar char=""/>
            </a:pPr>
            <a:r>
              <a:rPr lang="nl-NL" sz="2000" b="0" strike="noStrike" spc="-1" dirty="0">
                <a:solidFill>
                  <a:srgbClr val="000000"/>
                </a:solidFill>
                <a:uFill>
                  <a:solidFill>
                    <a:srgbClr val="FFFFFF"/>
                  </a:solidFill>
                </a:uFill>
                <a:latin typeface="Arial"/>
              </a:rPr>
              <a:t>Man: 4x (vanwege blessure, niet leuk, komt er niet aan toe en nog niet georiënteerd)</a:t>
            </a:r>
          </a:p>
          <a:p>
            <a:pPr marL="864000" lvl="1" indent="-324000">
              <a:buClr>
                <a:srgbClr val="000000"/>
              </a:buClr>
              <a:buSzPct val="75000"/>
              <a:buFont typeface="Symbol" charset="2"/>
              <a:buChar char=""/>
            </a:pPr>
            <a:r>
              <a:rPr lang="nl-NL" sz="2000" b="0" strike="noStrike" spc="-1" dirty="0">
                <a:solidFill>
                  <a:srgbClr val="000000"/>
                </a:solidFill>
                <a:uFill>
                  <a:solidFill>
                    <a:srgbClr val="FFFFFF"/>
                  </a:solidFill>
                </a:uFill>
                <a:latin typeface="Arial"/>
              </a:rPr>
              <a:t>Vrouw: 5x (vanwege gezondheid, niet leuk (3x) en nog niet georiënteerd)</a:t>
            </a:r>
          </a:p>
          <a:p>
            <a:pPr marL="540000" lvl="1">
              <a:buClr>
                <a:srgbClr val="000000"/>
              </a:buClr>
              <a:buSzPct val="75000"/>
            </a:pPr>
            <a:endParaRPr lang="nl-NL" sz="20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TextShape 1"/>
          <p:cNvSpPr txBox="1"/>
          <p:nvPr/>
        </p:nvSpPr>
        <p:spPr>
          <a:xfrm>
            <a:off x="504000" y="301320"/>
            <a:ext cx="9071640" cy="1261440"/>
          </a:xfrm>
          <a:prstGeom prst="rect">
            <a:avLst/>
          </a:prstGeom>
          <a:noFill/>
          <a:ln>
            <a:noFill/>
          </a:ln>
        </p:spPr>
        <p:txBody>
          <a:bodyPr lIns="0" tIns="0" rIns="0" bIns="0" anchor="ctr"/>
          <a:lstStyle/>
          <a:p>
            <a:r>
              <a:rPr lang="nl-NL" sz="2800" b="1" strike="noStrike" spc="-1">
                <a:solidFill>
                  <a:srgbClr val="000000"/>
                </a:solidFill>
                <a:uFill>
                  <a:solidFill>
                    <a:srgbClr val="FFFFFF"/>
                  </a:solidFill>
                </a:uFill>
                <a:latin typeface="Arial"/>
              </a:rPr>
              <a:t>Huidige sportdeelname senioren</a:t>
            </a:r>
            <a:endParaRPr lang="nl-NL" sz="1800" b="0" strike="noStrike" spc="-1">
              <a:solidFill>
                <a:srgbClr val="000000"/>
              </a:solidFill>
              <a:uFill>
                <a:solidFill>
                  <a:srgbClr val="FFFFFF"/>
                </a:solidFill>
              </a:uFill>
              <a:latin typeface="Arial"/>
            </a:endParaRPr>
          </a:p>
        </p:txBody>
      </p:sp>
      <p:pic>
        <p:nvPicPr>
          <p:cNvPr id="303" name="Picture 302"/>
          <p:cNvPicPr/>
          <p:nvPr/>
        </p:nvPicPr>
        <p:blipFill>
          <a:blip r:embed="rId2"/>
          <a:stretch/>
        </p:blipFill>
        <p:spPr>
          <a:xfrm>
            <a:off x="2115360" y="1601280"/>
            <a:ext cx="4073040" cy="3961800"/>
          </a:xfrm>
          <a:prstGeom prst="rect">
            <a:avLst/>
          </a:prstGeom>
          <a:ln>
            <a:noFill/>
          </a:ln>
        </p:spPr>
      </p:pic>
      <p:sp>
        <p:nvSpPr>
          <p:cNvPr id="304" name="CustomShape 2"/>
          <p:cNvSpPr/>
          <p:nvPr/>
        </p:nvSpPr>
        <p:spPr>
          <a:xfrm>
            <a:off x="5256000" y="2376000"/>
            <a:ext cx="868320" cy="504000"/>
          </a:xfrm>
          <a:prstGeom prst="ellipse">
            <a:avLst/>
          </a:prstGeom>
          <a:noFill/>
          <a:ln>
            <a:solidFill>
              <a:srgbClr val="3465A4"/>
            </a:solidFill>
          </a:ln>
        </p:spPr>
        <p:style>
          <a:lnRef idx="0">
            <a:scrgbClr r="0" g="0" b="0"/>
          </a:lnRef>
          <a:fillRef idx="0">
            <a:scrgbClr r="0" g="0" b="0"/>
          </a:fillRef>
          <a:effectRef idx="0">
            <a:scrgbClr r="0" g="0" b="0"/>
          </a:effectRef>
          <a:fontRef idx="minor"/>
        </p:style>
      </p:sp>
      <p:sp>
        <p:nvSpPr>
          <p:cNvPr id="305" name="CustomShape 3"/>
          <p:cNvSpPr/>
          <p:nvPr/>
        </p:nvSpPr>
        <p:spPr>
          <a:xfrm>
            <a:off x="4780440" y="3024000"/>
            <a:ext cx="403560" cy="504000"/>
          </a:xfrm>
          <a:prstGeom prst="ellipse">
            <a:avLst/>
          </a:prstGeom>
          <a:noFill/>
          <a:ln>
            <a:solidFill>
              <a:srgbClr val="3465A4"/>
            </a:solid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TextShape 1"/>
          <p:cNvSpPr txBox="1"/>
          <p:nvPr/>
        </p:nvSpPr>
        <p:spPr>
          <a:xfrm>
            <a:off x="504000" y="301320"/>
            <a:ext cx="9071640" cy="1261440"/>
          </a:xfrm>
          <a:prstGeom prst="rect">
            <a:avLst/>
          </a:prstGeom>
          <a:noFill/>
          <a:ln>
            <a:noFill/>
          </a:ln>
        </p:spPr>
        <p:txBody>
          <a:bodyPr lIns="0" tIns="0" rIns="0" bIns="0" anchor="ctr"/>
          <a:lstStyle/>
          <a:p>
            <a:r>
              <a:rPr lang="nl-NL" sz="2800" b="1" strike="noStrike" spc="-1">
                <a:solidFill>
                  <a:srgbClr val="000000"/>
                </a:solidFill>
                <a:uFill>
                  <a:solidFill>
                    <a:srgbClr val="FFFFFF"/>
                  </a:solidFill>
                </a:uFill>
                <a:latin typeface="Arial"/>
              </a:rPr>
              <a:t>Lidmaatschap vereniging of sportschool*</a:t>
            </a:r>
            <a:endParaRPr lang="nl-NL" sz="1800" b="0" strike="noStrike" spc="-1">
              <a:solidFill>
                <a:srgbClr val="000000"/>
              </a:solidFill>
              <a:uFill>
                <a:solidFill>
                  <a:srgbClr val="FFFFFF"/>
                </a:solidFill>
              </a:uFill>
              <a:latin typeface="Arial"/>
            </a:endParaRPr>
          </a:p>
        </p:txBody>
      </p:sp>
      <p:sp>
        <p:nvSpPr>
          <p:cNvPr id="307" name="TextShape 2"/>
          <p:cNvSpPr txBox="1"/>
          <p:nvPr/>
        </p:nvSpPr>
        <p:spPr>
          <a:xfrm>
            <a:off x="4536000" y="5040000"/>
            <a:ext cx="6408000" cy="648720"/>
          </a:xfrm>
          <a:prstGeom prst="rect">
            <a:avLst/>
          </a:prstGeom>
          <a:noFill/>
          <a:ln>
            <a:noFill/>
          </a:ln>
        </p:spPr>
        <p:txBody>
          <a:bodyPr lIns="90000" tIns="45000" rIns="90000" bIns="45000"/>
          <a:lstStyle/>
          <a:p>
            <a:r>
              <a:rPr lang="nl-NL" sz="1200" b="0" strike="noStrike" spc="-1">
                <a:solidFill>
                  <a:srgbClr val="000000"/>
                </a:solidFill>
                <a:uFill>
                  <a:solidFill>
                    <a:srgbClr val="FFFFFF"/>
                  </a:solidFill>
                </a:uFill>
                <a:latin typeface="Arial"/>
              </a:rPr>
              <a:t>*excl. KBO</a:t>
            </a:r>
            <a:endParaRPr lang="nl-NL" sz="1800" b="0" strike="noStrike" spc="-1">
              <a:solidFill>
                <a:srgbClr val="000000"/>
              </a:solidFill>
              <a:uFill>
                <a:solidFill>
                  <a:srgbClr val="FFFFFF"/>
                </a:solidFill>
              </a:uFill>
              <a:latin typeface="Arial"/>
            </a:endParaRPr>
          </a:p>
          <a:p>
            <a:r>
              <a:rPr lang="nl-NL" sz="1200" b="0" strike="noStrike" spc="-1">
                <a:solidFill>
                  <a:srgbClr val="000000"/>
                </a:solidFill>
                <a:uFill>
                  <a:solidFill>
                    <a:srgbClr val="FFFFFF"/>
                  </a:solidFill>
                </a:uFill>
                <a:latin typeface="Arial"/>
              </a:rPr>
              <a:t>niet ingevuld: 82x</a:t>
            </a:r>
            <a:endParaRPr lang="nl-NL" sz="1800" b="0" strike="noStrike" spc="-1">
              <a:solidFill>
                <a:srgbClr val="000000"/>
              </a:solidFill>
              <a:uFill>
                <a:solidFill>
                  <a:srgbClr val="FFFFFF"/>
                </a:solidFill>
              </a:uFill>
              <a:latin typeface="Arial"/>
            </a:endParaRPr>
          </a:p>
        </p:txBody>
      </p:sp>
      <p:sp>
        <p:nvSpPr>
          <p:cNvPr id="308" name="Line 3"/>
          <p:cNvSpPr/>
          <p:nvPr/>
        </p:nvSpPr>
        <p:spPr>
          <a:xfrm>
            <a:off x="6912000" y="4608000"/>
            <a:ext cx="432000" cy="0"/>
          </a:xfrm>
          <a:prstGeom prst="line">
            <a:avLst/>
          </a:prstGeom>
          <a:ln w="36000">
            <a:solidFill>
              <a:srgbClr val="3465A4"/>
            </a:solidFill>
            <a:round/>
            <a:headEnd type="triangle" w="med" len="med"/>
          </a:ln>
        </p:spPr>
        <p:style>
          <a:lnRef idx="0">
            <a:scrgbClr r="0" g="0" b="0"/>
          </a:lnRef>
          <a:fillRef idx="0">
            <a:scrgbClr r="0" g="0" b="0"/>
          </a:fillRef>
          <a:effectRef idx="0">
            <a:scrgbClr r="0" g="0" b="0"/>
          </a:effectRef>
          <a:fontRef idx="minor"/>
        </p:style>
      </p:sp>
      <p:sp>
        <p:nvSpPr>
          <p:cNvPr id="309" name="TextShape 4"/>
          <p:cNvSpPr txBox="1"/>
          <p:nvPr/>
        </p:nvSpPr>
        <p:spPr>
          <a:xfrm>
            <a:off x="7272000" y="4464000"/>
            <a:ext cx="2880720" cy="1218960"/>
          </a:xfrm>
          <a:prstGeom prst="rect">
            <a:avLst/>
          </a:prstGeom>
          <a:noFill/>
          <a:ln>
            <a:noFill/>
          </a:ln>
        </p:spPr>
        <p:txBody>
          <a:bodyPr lIns="90000" tIns="45000" rIns="90000" bIns="45000"/>
          <a:lstStyle/>
          <a:p>
            <a:r>
              <a:rPr lang="nl-NL" sz="1600" b="0" strike="noStrike" spc="-1" dirty="0">
                <a:solidFill>
                  <a:srgbClr val="000000"/>
                </a:solidFill>
                <a:uFill>
                  <a:solidFill>
                    <a:srgbClr val="FFFFFF"/>
                  </a:solidFill>
                </a:uFill>
                <a:latin typeface="Arial"/>
              </a:rPr>
              <a:t>48% van de senioren die de vragenlijst ingevuld hebben, is lid van een vereniging of sportschool.</a:t>
            </a:r>
            <a:endParaRPr lang="nl-NL" sz="1800" b="0" strike="noStrike" spc="-1" dirty="0">
              <a:solidFill>
                <a:srgbClr val="000000"/>
              </a:solidFill>
              <a:uFill>
                <a:solidFill>
                  <a:srgbClr val="FFFFFF"/>
                </a:solidFill>
              </a:uFill>
              <a:latin typeface="Arial"/>
            </a:endParaRPr>
          </a:p>
        </p:txBody>
      </p:sp>
      <p:pic>
        <p:nvPicPr>
          <p:cNvPr id="310" name="Picture 309"/>
          <p:cNvPicPr/>
          <p:nvPr/>
        </p:nvPicPr>
        <p:blipFill>
          <a:blip r:embed="rId2"/>
          <a:stretch/>
        </p:blipFill>
        <p:spPr>
          <a:xfrm>
            <a:off x="4240440" y="1562760"/>
            <a:ext cx="2599560" cy="3384000"/>
          </a:xfrm>
          <a:prstGeom prst="rect">
            <a:avLst/>
          </a:prstGeom>
          <a:ln>
            <a:noFill/>
          </a:ln>
        </p:spPr>
      </p:pic>
      <p:pic>
        <p:nvPicPr>
          <p:cNvPr id="311" name="Picture 310"/>
          <p:cNvPicPr/>
          <p:nvPr/>
        </p:nvPicPr>
        <p:blipFill>
          <a:blip r:embed="rId3"/>
          <a:stretch/>
        </p:blipFill>
        <p:spPr>
          <a:xfrm>
            <a:off x="1440000" y="1728000"/>
            <a:ext cx="2400120" cy="809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extShape 1"/>
          <p:cNvSpPr txBox="1"/>
          <p:nvPr/>
        </p:nvSpPr>
        <p:spPr>
          <a:xfrm>
            <a:off x="504000" y="301320"/>
            <a:ext cx="9071640" cy="1261440"/>
          </a:xfrm>
          <a:prstGeom prst="rect">
            <a:avLst/>
          </a:prstGeom>
          <a:noFill/>
          <a:ln>
            <a:noFill/>
          </a:ln>
        </p:spPr>
        <p:txBody>
          <a:bodyPr lIns="0" tIns="0" rIns="0" bIns="0" anchor="ctr"/>
          <a:lstStyle/>
          <a:p>
            <a:r>
              <a:rPr lang="nl-NL" sz="2800" b="1" strike="noStrike" spc="-1" dirty="0">
                <a:solidFill>
                  <a:srgbClr val="000000"/>
                </a:solidFill>
                <a:uFill>
                  <a:solidFill>
                    <a:srgbClr val="FFFFFF"/>
                  </a:solidFill>
                </a:uFill>
                <a:latin typeface="Arial"/>
              </a:rPr>
              <a:t>Hoe vaak sport men per week?</a:t>
            </a:r>
            <a:endParaRPr lang="nl-NL" sz="1800" b="0" strike="noStrike" spc="-1" dirty="0">
              <a:solidFill>
                <a:srgbClr val="000000"/>
              </a:solidFill>
              <a:uFill>
                <a:solidFill>
                  <a:srgbClr val="FFFFFF"/>
                </a:solidFill>
              </a:uFill>
              <a:latin typeface="Arial"/>
            </a:endParaRPr>
          </a:p>
        </p:txBody>
      </p:sp>
      <p:pic>
        <p:nvPicPr>
          <p:cNvPr id="313" name="Picture 312"/>
          <p:cNvPicPr/>
          <p:nvPr/>
        </p:nvPicPr>
        <p:blipFill>
          <a:blip r:embed="rId2"/>
          <a:stretch/>
        </p:blipFill>
        <p:spPr>
          <a:xfrm>
            <a:off x="1008000" y="1637280"/>
            <a:ext cx="3240000" cy="1170720"/>
          </a:xfrm>
          <a:prstGeom prst="rect">
            <a:avLst/>
          </a:prstGeom>
          <a:ln>
            <a:noFill/>
          </a:ln>
        </p:spPr>
      </p:pic>
      <p:sp>
        <p:nvSpPr>
          <p:cNvPr id="314" name="TextShape 2"/>
          <p:cNvSpPr txBox="1"/>
          <p:nvPr/>
        </p:nvSpPr>
        <p:spPr>
          <a:xfrm>
            <a:off x="936000" y="2952000"/>
            <a:ext cx="6624000" cy="602280"/>
          </a:xfrm>
          <a:prstGeom prst="rect">
            <a:avLst/>
          </a:prstGeom>
          <a:noFill/>
          <a:ln>
            <a:noFill/>
          </a:ln>
        </p:spPr>
        <p:txBody>
          <a:bodyPr lIns="90000" tIns="45000" rIns="90000" bIns="45000"/>
          <a:lstStyle/>
          <a:p>
            <a:r>
              <a:rPr lang="nl-NL" sz="1800" b="0" strike="noStrike" spc="-1">
                <a:solidFill>
                  <a:srgbClr val="000000"/>
                </a:solidFill>
                <a:uFill>
                  <a:solidFill>
                    <a:srgbClr val="FFFFFF"/>
                  </a:solidFill>
                </a:uFill>
                <a:latin typeface="Arial"/>
              </a:rPr>
              <a:t>	De vragenlijst is ingevuld door de actieve senioren. </a:t>
            </a:r>
          </a:p>
        </p:txBody>
      </p:sp>
      <p:sp>
        <p:nvSpPr>
          <p:cNvPr id="315" name="Line 3"/>
          <p:cNvSpPr/>
          <p:nvPr/>
        </p:nvSpPr>
        <p:spPr>
          <a:xfrm>
            <a:off x="1008000" y="3096000"/>
            <a:ext cx="432000" cy="0"/>
          </a:xfrm>
          <a:prstGeom prst="line">
            <a:avLst/>
          </a:prstGeom>
          <a:ln w="36000">
            <a:solidFill>
              <a:srgbClr val="FF3333"/>
            </a:solidFill>
            <a:round/>
            <a:tailEnd type="triangle" w="med" len="me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extShape 1"/>
          <p:cNvSpPr txBox="1"/>
          <p:nvPr/>
        </p:nvSpPr>
        <p:spPr>
          <a:xfrm>
            <a:off x="504000" y="301320"/>
            <a:ext cx="9071640" cy="1261440"/>
          </a:xfrm>
          <a:prstGeom prst="rect">
            <a:avLst/>
          </a:prstGeom>
          <a:noFill/>
          <a:ln>
            <a:noFill/>
          </a:ln>
        </p:spPr>
        <p:txBody>
          <a:bodyPr lIns="0" tIns="0" rIns="0" bIns="0" anchor="ctr"/>
          <a:lstStyle/>
          <a:p>
            <a:r>
              <a:rPr lang="nl-NL" sz="2800" b="1" strike="noStrike" spc="-1">
                <a:solidFill>
                  <a:srgbClr val="000000"/>
                </a:solidFill>
                <a:uFill>
                  <a:solidFill>
                    <a:srgbClr val="FFFFFF"/>
                  </a:solidFill>
                </a:uFill>
                <a:latin typeface="Arial"/>
              </a:rPr>
              <a:t>Wil men vaker sporten?</a:t>
            </a:r>
            <a:endParaRPr lang="nl-NL" sz="1800" b="0" strike="noStrike" spc="-1">
              <a:solidFill>
                <a:srgbClr val="000000"/>
              </a:solidFill>
              <a:uFill>
                <a:solidFill>
                  <a:srgbClr val="FFFFFF"/>
                </a:solidFill>
              </a:uFill>
              <a:latin typeface="Arial"/>
            </a:endParaRPr>
          </a:p>
        </p:txBody>
      </p:sp>
      <p:pic>
        <p:nvPicPr>
          <p:cNvPr id="317" name="Picture 316"/>
          <p:cNvPicPr/>
          <p:nvPr/>
        </p:nvPicPr>
        <p:blipFill>
          <a:blip r:embed="rId2"/>
          <a:stretch/>
        </p:blipFill>
        <p:spPr>
          <a:xfrm>
            <a:off x="576000" y="1625400"/>
            <a:ext cx="3666240" cy="750600"/>
          </a:xfrm>
          <a:prstGeom prst="rect">
            <a:avLst/>
          </a:prstGeom>
          <a:ln>
            <a:noFill/>
          </a:ln>
        </p:spPr>
      </p:pic>
      <p:sp>
        <p:nvSpPr>
          <p:cNvPr id="318" name="Line 2"/>
          <p:cNvSpPr/>
          <p:nvPr/>
        </p:nvSpPr>
        <p:spPr>
          <a:xfrm>
            <a:off x="4373640" y="1855080"/>
            <a:ext cx="504000" cy="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319" name="TextShape 3"/>
          <p:cNvSpPr txBox="1"/>
          <p:nvPr/>
        </p:nvSpPr>
        <p:spPr>
          <a:xfrm>
            <a:off x="5040000" y="1656000"/>
            <a:ext cx="4536000" cy="1626120"/>
          </a:xfrm>
          <a:prstGeom prst="rect">
            <a:avLst/>
          </a:prstGeom>
          <a:noFill/>
          <a:ln>
            <a:noFill/>
          </a:ln>
        </p:spPr>
        <p:txBody>
          <a:bodyPr lIns="90000" tIns="45000" rIns="90000" bIns="45000"/>
          <a:lstStyle/>
          <a:p>
            <a:r>
              <a:rPr lang="nl-NL" sz="1800" b="0" strike="noStrike" spc="-1" dirty="0">
                <a:solidFill>
                  <a:srgbClr val="000000"/>
                </a:solidFill>
                <a:uFill>
                  <a:solidFill>
                    <a:srgbClr val="FFFFFF"/>
                  </a:solidFill>
                </a:uFill>
                <a:latin typeface="Arial"/>
              </a:rPr>
              <a:t>Redenen:</a:t>
            </a:r>
          </a:p>
          <a:p>
            <a:pPr marL="285750" indent="-285750">
              <a:buFontTx/>
              <a:buChar char="-"/>
            </a:pPr>
            <a:r>
              <a:rPr lang="nl-NL" sz="1800" b="0" strike="noStrike" spc="-1" dirty="0">
                <a:solidFill>
                  <a:srgbClr val="000000"/>
                </a:solidFill>
                <a:uFill>
                  <a:solidFill>
                    <a:srgbClr val="FFFFFF"/>
                  </a:solidFill>
                </a:uFill>
                <a:latin typeface="Arial"/>
              </a:rPr>
              <a:t>verbeteren gezondheid (17x) (</a:t>
            </a:r>
            <a:r>
              <a:rPr lang="nl-NL" spc="-1" dirty="0">
                <a:solidFill>
                  <a:srgbClr val="000000"/>
                </a:solidFill>
                <a:uFill>
                  <a:solidFill>
                    <a:srgbClr val="FFFFFF"/>
                  </a:solidFill>
                </a:uFill>
                <a:latin typeface="Arial"/>
              </a:rPr>
              <a:t>verbeteren</a:t>
            </a:r>
            <a:r>
              <a:rPr lang="nl-NL" sz="1800" b="0" strike="noStrike" spc="-1" dirty="0">
                <a:solidFill>
                  <a:srgbClr val="000000"/>
                </a:solidFill>
                <a:uFill>
                  <a:solidFill>
                    <a:srgbClr val="FFFFFF"/>
                  </a:solidFill>
                </a:uFill>
                <a:latin typeface="Arial"/>
              </a:rPr>
              <a:t> conditie, lenig blijven, afvallen)</a:t>
            </a:r>
          </a:p>
          <a:p>
            <a:r>
              <a:rPr lang="nl-NL" sz="1800" b="0" strike="noStrike" spc="-1" dirty="0">
                <a:solidFill>
                  <a:srgbClr val="000000"/>
                </a:solidFill>
                <a:uFill>
                  <a:solidFill>
                    <a:srgbClr val="FFFFFF"/>
                  </a:solidFill>
                </a:uFill>
                <a:latin typeface="Arial"/>
              </a:rPr>
              <a:t>– sociale contacten (14x)</a:t>
            </a:r>
          </a:p>
          <a:p>
            <a:r>
              <a:rPr lang="nl-NL" sz="1800" b="0" strike="noStrike" spc="-1" dirty="0">
                <a:solidFill>
                  <a:srgbClr val="000000"/>
                </a:solidFill>
                <a:uFill>
                  <a:solidFill>
                    <a:srgbClr val="FFFFFF"/>
                  </a:solidFill>
                </a:uFill>
                <a:latin typeface="Arial"/>
              </a:rPr>
              <a:t>– andere sporten ontdekken (2x) </a:t>
            </a:r>
          </a:p>
        </p:txBody>
      </p:sp>
      <p:sp>
        <p:nvSpPr>
          <p:cNvPr id="320" name="Line 4"/>
          <p:cNvSpPr/>
          <p:nvPr/>
        </p:nvSpPr>
        <p:spPr>
          <a:xfrm>
            <a:off x="2007000" y="2071080"/>
            <a:ext cx="0" cy="13680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321" name="TextShape 5"/>
          <p:cNvSpPr txBox="1"/>
          <p:nvPr/>
        </p:nvSpPr>
        <p:spPr>
          <a:xfrm>
            <a:off x="1584000" y="3456000"/>
            <a:ext cx="2304000" cy="346320"/>
          </a:xfrm>
          <a:prstGeom prst="rect">
            <a:avLst/>
          </a:prstGeom>
          <a:noFill/>
          <a:ln>
            <a:noFill/>
          </a:ln>
        </p:spPr>
        <p:txBody>
          <a:bodyPr lIns="90000" tIns="45000" rIns="90000" bIns="45000"/>
          <a:lstStyle/>
          <a:p>
            <a:r>
              <a:rPr lang="nl-NL" sz="1800" b="0" strike="noStrike" spc="-1">
                <a:solidFill>
                  <a:srgbClr val="000000"/>
                </a:solidFill>
                <a:uFill>
                  <a:solidFill>
                    <a:srgbClr val="FFFFFF"/>
                  </a:solidFill>
                </a:uFill>
                <a:latin typeface="Arial"/>
              </a:rPr>
              <a:t>– men sport al veel</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1884</TotalTime>
  <Words>868</Words>
  <Application>Microsoft Office PowerPoint</Application>
  <PresentationFormat>Custom</PresentationFormat>
  <Paragraphs>95</Paragraphs>
  <Slides>18</Slides>
  <Notes>0</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18</vt:i4>
      </vt:variant>
    </vt:vector>
  </HeadingPairs>
  <TitlesOfParts>
    <vt:vector size="29" baseType="lpstr">
      <vt:lpstr>Arial</vt:lpstr>
      <vt:lpstr>Symbol</vt:lpstr>
      <vt:lpstr>Wingdings</vt:lpstr>
      <vt:lpstr>Office Theme</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subject/>
  <dc:creator>Jan</dc:creator>
  <dc:description/>
  <cp:lastModifiedBy>Gerrie Kerkhofs</cp:lastModifiedBy>
  <cp:revision>273</cp:revision>
  <dcterms:created xsi:type="dcterms:W3CDTF">2019-01-10T15:53:52Z</dcterms:created>
  <dcterms:modified xsi:type="dcterms:W3CDTF">2020-07-06T18:45:18Z</dcterms:modified>
  <dc:language>nl-NL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Custom</vt:lpwstr>
  </property>
  <property fmtid="{D5CDD505-2E9C-101B-9397-08002B2CF9AE}" pid="9" name="ScaleCrop">
    <vt:bool>false</vt:bool>
  </property>
  <property fmtid="{D5CDD505-2E9C-101B-9397-08002B2CF9AE}" pid="10" name="ShareDoc">
    <vt:bool>false</vt:bool>
  </property>
  <property fmtid="{D5CDD505-2E9C-101B-9397-08002B2CF9AE}" pid="11" name="Slides">
    <vt:i4>22</vt:i4>
  </property>
</Properties>
</file>